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CD0A-CC63-4612-9EEF-4C397C951C0C}" type="datetimeFigureOut">
              <a:rPr lang="hu-HU" smtClean="0"/>
              <a:t>2015.04.27.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D97C-85C6-447E-AC47-8EF61FD97B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929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CD0A-CC63-4612-9EEF-4C397C951C0C}" type="datetimeFigureOut">
              <a:rPr lang="hu-HU" smtClean="0"/>
              <a:t>2015.04.27.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D97C-85C6-447E-AC47-8EF61FD97B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212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CD0A-CC63-4612-9EEF-4C397C951C0C}" type="datetimeFigureOut">
              <a:rPr lang="hu-HU" smtClean="0"/>
              <a:t>2015.04.27.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D97C-85C6-447E-AC47-8EF61FD97B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7747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CD0A-CC63-4612-9EEF-4C397C951C0C}" type="datetimeFigureOut">
              <a:rPr lang="hu-HU" smtClean="0"/>
              <a:t>2015.04.27.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D97C-85C6-447E-AC47-8EF61FD97B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4369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CD0A-CC63-4612-9EEF-4C397C951C0C}" type="datetimeFigureOut">
              <a:rPr lang="hu-HU" smtClean="0"/>
              <a:t>2015.04.27.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D97C-85C6-447E-AC47-8EF61FD97B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4629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CD0A-CC63-4612-9EEF-4C397C951C0C}" type="datetimeFigureOut">
              <a:rPr lang="hu-HU" smtClean="0"/>
              <a:t>2015.04.27.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D97C-85C6-447E-AC47-8EF61FD97B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5905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CD0A-CC63-4612-9EEF-4C397C951C0C}" type="datetimeFigureOut">
              <a:rPr lang="hu-HU" smtClean="0"/>
              <a:t>2015.04.27.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D97C-85C6-447E-AC47-8EF61FD97B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0288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CD0A-CC63-4612-9EEF-4C397C951C0C}" type="datetimeFigureOut">
              <a:rPr lang="hu-HU" smtClean="0"/>
              <a:t>2015.04.27.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D97C-85C6-447E-AC47-8EF61FD97B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4219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CD0A-CC63-4612-9EEF-4C397C951C0C}" type="datetimeFigureOut">
              <a:rPr lang="hu-HU" smtClean="0"/>
              <a:t>2015.04.27.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D97C-85C6-447E-AC47-8EF61FD97B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908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CD0A-CC63-4612-9EEF-4C397C951C0C}" type="datetimeFigureOut">
              <a:rPr lang="hu-HU" smtClean="0"/>
              <a:t>2015.04.27.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D97C-85C6-447E-AC47-8EF61FD97B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548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0CD0A-CC63-4612-9EEF-4C397C951C0C}" type="datetimeFigureOut">
              <a:rPr lang="hu-HU" smtClean="0"/>
              <a:t>2015.04.27.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D97C-85C6-447E-AC47-8EF61FD97B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9394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0CD0A-CC63-4612-9EEF-4C397C951C0C}" type="datetimeFigureOut">
              <a:rPr lang="hu-HU" smtClean="0"/>
              <a:t>2015.04.27.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0D97C-85C6-447E-AC47-8EF61FD97BA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9652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2934369"/>
            <a:ext cx="9144000" cy="989263"/>
          </a:xfrm>
        </p:spPr>
        <p:txBody>
          <a:bodyPr/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Hőtan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916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Gázok </a:t>
            </a:r>
            <a:r>
              <a:rPr lang="hu-H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hőtágulása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Gáz: nincs önálló térfogata</a:t>
            </a:r>
            <a:b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nincs önálló alakja</a:t>
            </a:r>
            <a:b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benne a részecskék folyamatosan ütköznek egymással és az edény falával.</a:t>
            </a:r>
          </a:p>
          <a:p>
            <a:pPr marL="0" indent="0">
              <a:buNone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Nyomás: Egységnyi felületre jutó nyomó erő.</a:t>
            </a:r>
          </a:p>
          <a:p>
            <a:pPr marL="0" indent="0">
              <a:buNone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Erő= F	[</a:t>
            </a:r>
            <a:r>
              <a:rPr 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]= N</a:t>
            </a:r>
            <a:b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Felület= A     [</a:t>
            </a:r>
            <a:r>
              <a:rPr 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]= m</a:t>
            </a:r>
            <a:r>
              <a:rPr lang="hu-HU" sz="1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>
              <a:buNone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Nyomás= erő/felület</a:t>
            </a:r>
          </a:p>
          <a:p>
            <a:pPr marL="0" indent="0">
              <a:buNone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[P]= [F]/[A]= N/m2=Pa    (</a:t>
            </a:r>
            <a:r>
              <a:rPr 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paskal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</a:p>
          <a:p>
            <a:pPr marL="0" indent="0">
              <a:buNone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A= 300m</a:t>
            </a:r>
            <a:r>
              <a:rPr lang="hu-HU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* 2= 600cm</a:t>
            </a:r>
            <a:r>
              <a:rPr lang="hu-HU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0.06m</a:t>
            </a:r>
            <a:r>
              <a:rPr lang="hu-HU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m= 100kg =          F= 1000N</a:t>
            </a:r>
            <a:b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P= 1000/006= 16666.67 Pa= 16.7kPa</a:t>
            </a:r>
          </a:p>
          <a:p>
            <a:pPr marL="0" indent="0">
              <a:buNone/>
            </a:pP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5438274" y="4001294"/>
            <a:ext cx="96252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P= F/A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694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17358" y="288758"/>
            <a:ext cx="3741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Hidraulikus emelő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llipszis 2"/>
          <p:cNvSpPr/>
          <p:nvPr/>
        </p:nvSpPr>
        <p:spPr>
          <a:xfrm>
            <a:off x="1034716" y="1864895"/>
            <a:ext cx="1106905" cy="51735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5" name="Egyenes összekötő 4"/>
          <p:cNvCxnSpPr>
            <a:stCxn id="3" idx="2"/>
          </p:cNvCxnSpPr>
          <p:nvPr/>
        </p:nvCxnSpPr>
        <p:spPr>
          <a:xfrm>
            <a:off x="1034716" y="2123574"/>
            <a:ext cx="0" cy="21596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>
            <a:off x="1034716" y="4283242"/>
            <a:ext cx="43915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flipV="1">
            <a:off x="5426242" y="2123574"/>
            <a:ext cx="0" cy="21596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zis 9"/>
          <p:cNvSpPr/>
          <p:nvPr/>
        </p:nvSpPr>
        <p:spPr>
          <a:xfrm>
            <a:off x="4824663" y="2009274"/>
            <a:ext cx="601579" cy="27672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2" name="Egyenes összekötő 11"/>
          <p:cNvCxnSpPr>
            <a:stCxn id="10" idx="2"/>
          </p:cNvCxnSpPr>
          <p:nvPr/>
        </p:nvCxnSpPr>
        <p:spPr>
          <a:xfrm>
            <a:off x="4824663" y="2147637"/>
            <a:ext cx="0" cy="11369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>
            <a:stCxn id="3" idx="6"/>
          </p:cNvCxnSpPr>
          <p:nvPr/>
        </p:nvCxnSpPr>
        <p:spPr>
          <a:xfrm>
            <a:off x="2141621" y="2123574"/>
            <a:ext cx="0" cy="11610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>
            <a:off x="2141621" y="3284621"/>
            <a:ext cx="26830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zövegdoboz 16"/>
          <p:cNvSpPr txBox="1"/>
          <p:nvPr/>
        </p:nvSpPr>
        <p:spPr>
          <a:xfrm>
            <a:off x="1239253" y="2009274"/>
            <a:ext cx="770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hu-HU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4975057" y="1962971"/>
            <a:ext cx="824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hu-HU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1034716" y="3922295"/>
            <a:ext cx="974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Víz/olaj</a:t>
            </a:r>
            <a:endParaRPr lang="hu-HU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2562726" y="3501189"/>
            <a:ext cx="1552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P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hu-HU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5877428" y="2009274"/>
            <a:ext cx="2279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P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hu-HU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Szövegdoboz 21"/>
          <p:cNvSpPr txBox="1"/>
          <p:nvPr/>
        </p:nvSpPr>
        <p:spPr>
          <a:xfrm>
            <a:off x="5934578" y="2538664"/>
            <a:ext cx="454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hu-HU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Szövegdoboz 22"/>
          <p:cNvSpPr txBox="1"/>
          <p:nvPr/>
        </p:nvSpPr>
        <p:spPr>
          <a:xfrm>
            <a:off x="6352672" y="2683038"/>
            <a:ext cx="312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=</a:t>
            </a:r>
            <a:endParaRPr lang="hu-HU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6701589" y="2538664"/>
            <a:ext cx="481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hu-HU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5919533" y="2763612"/>
            <a:ext cx="505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hu-HU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6677525" y="2739548"/>
            <a:ext cx="517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hu-HU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Egyenes összekötő 29"/>
          <p:cNvCxnSpPr/>
          <p:nvPr/>
        </p:nvCxnSpPr>
        <p:spPr>
          <a:xfrm>
            <a:off x="5919533" y="2835808"/>
            <a:ext cx="4451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>
            <a:off x="6685544" y="2831795"/>
            <a:ext cx="4451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Szövegdoboz 31"/>
          <p:cNvSpPr txBox="1"/>
          <p:nvPr/>
        </p:nvSpPr>
        <p:spPr>
          <a:xfrm>
            <a:off x="300786" y="4475747"/>
            <a:ext cx="612407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10000N              m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=1t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0.1m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(10dm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=?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10000/20= F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/0.1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1000/20=F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hu-HU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50N               m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5kg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Egyenes összekötő nyíllal 33"/>
          <p:cNvCxnSpPr/>
          <p:nvPr/>
        </p:nvCxnSpPr>
        <p:spPr>
          <a:xfrm>
            <a:off x="1612232" y="4908884"/>
            <a:ext cx="66173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nyíllal 35"/>
          <p:cNvCxnSpPr/>
          <p:nvPr/>
        </p:nvCxnSpPr>
        <p:spPr>
          <a:xfrm>
            <a:off x="1239253" y="6288869"/>
            <a:ext cx="70384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1914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72979" y="300790"/>
            <a:ext cx="117307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Állapot jelzők: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Tömeg (m)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Térfogat (V)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Hőmérséklet (T)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Nyomás (P)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505326" y="2105526"/>
            <a:ext cx="11454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Hőmérséklet szálák:</a:t>
            </a:r>
          </a:p>
        </p:txBody>
      </p:sp>
      <p:cxnSp>
        <p:nvCxnSpPr>
          <p:cNvPr id="5" name="Egyenes összekötő nyíllal 4"/>
          <p:cNvCxnSpPr/>
          <p:nvPr/>
        </p:nvCxnSpPr>
        <p:spPr>
          <a:xfrm flipV="1">
            <a:off x="6340642" y="2875547"/>
            <a:ext cx="0" cy="22138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>
            <a:off x="6100011" y="3212432"/>
            <a:ext cx="4932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7"/>
          <p:cNvSpPr txBox="1"/>
          <p:nvPr/>
        </p:nvSpPr>
        <p:spPr>
          <a:xfrm>
            <a:off x="6593306" y="3031958"/>
            <a:ext cx="649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200K</a:t>
            </a:r>
            <a:endParaRPr lang="hu-HU" dirty="0"/>
          </a:p>
        </p:txBody>
      </p:sp>
      <p:cxnSp>
        <p:nvCxnSpPr>
          <p:cNvPr id="9" name="Egyenes összekötő 8"/>
          <p:cNvCxnSpPr/>
          <p:nvPr/>
        </p:nvCxnSpPr>
        <p:spPr>
          <a:xfrm>
            <a:off x="6095999" y="3509212"/>
            <a:ext cx="4932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/>
        </p:nvSpPr>
        <p:spPr>
          <a:xfrm>
            <a:off x="6589294" y="3329098"/>
            <a:ext cx="653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100K</a:t>
            </a:r>
            <a:endParaRPr lang="hu-HU" dirty="0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6108031" y="5085351"/>
            <a:ext cx="4932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doboz 13"/>
          <p:cNvSpPr txBox="1"/>
          <p:nvPr/>
        </p:nvSpPr>
        <p:spPr>
          <a:xfrm>
            <a:off x="505326" y="4114800"/>
            <a:ext cx="4523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0K=abszolút nulla fok</a:t>
            </a:r>
          </a:p>
          <a:p>
            <a:r>
              <a:rPr lang="hu-HU" dirty="0" smtClean="0"/>
              <a:t>Ok= -273.75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(0K=273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C)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C=273K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8256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4222" y="192506"/>
            <a:ext cx="118671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T= 20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                T=293K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T=-15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                 T=258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T=300K                  T=27 </a:t>
            </a:r>
            <a:r>
              <a:rPr lang="hu-HU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/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T=10K                   T=-263</a:t>
            </a:r>
            <a:r>
              <a:rPr lang="hu-HU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hu-HU" baseline="30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  <a:endParaRPr lang="hu-HU" dirty="0"/>
          </a:p>
        </p:txBody>
      </p:sp>
      <p:cxnSp>
        <p:nvCxnSpPr>
          <p:cNvPr id="4" name="Egyenes összekötő nyíllal 3"/>
          <p:cNvCxnSpPr/>
          <p:nvPr/>
        </p:nvCxnSpPr>
        <p:spPr>
          <a:xfrm>
            <a:off x="1058779" y="360947"/>
            <a:ext cx="69783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gyenes összekötő nyíllal 4"/>
          <p:cNvCxnSpPr/>
          <p:nvPr/>
        </p:nvCxnSpPr>
        <p:spPr>
          <a:xfrm>
            <a:off x="1078830" y="645696"/>
            <a:ext cx="69783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>
            <a:off x="1042743" y="922415"/>
            <a:ext cx="69783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>
            <a:off x="1050759" y="1195134"/>
            <a:ext cx="69783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doboz 8"/>
          <p:cNvSpPr txBox="1"/>
          <p:nvPr/>
        </p:nvSpPr>
        <p:spPr>
          <a:xfrm>
            <a:off x="0" y="1732549"/>
            <a:ext cx="119834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Izobár </a:t>
            </a:r>
            <a:r>
              <a:rPr lang="hu-HU" dirty="0" err="1" smtClean="0"/>
              <a:t>hőtágulás</a:t>
            </a:r>
            <a:endParaRPr lang="hu-HU" dirty="0" smtClean="0"/>
          </a:p>
          <a:p>
            <a:r>
              <a:rPr lang="hu-HU" dirty="0" smtClean="0"/>
              <a:t>Jelentése: - állandó</a:t>
            </a:r>
            <a:br>
              <a:rPr lang="hu-HU" dirty="0" smtClean="0"/>
            </a:br>
            <a:r>
              <a:rPr lang="hu-HU" dirty="0" smtClean="0"/>
              <a:t>                   - </a:t>
            </a:r>
            <a:r>
              <a:rPr lang="hu-HU" smtClean="0"/>
              <a:t>állandó</a:t>
            </a:r>
            <a:endParaRPr lang="hu-HU"/>
          </a:p>
        </p:txBody>
      </p:sp>
      <p:cxnSp>
        <p:nvCxnSpPr>
          <p:cNvPr id="7" name="Egyenes összekötő nyíllal 6"/>
          <p:cNvCxnSpPr/>
          <p:nvPr/>
        </p:nvCxnSpPr>
        <p:spPr>
          <a:xfrm flipV="1">
            <a:off x="1776662" y="3224463"/>
            <a:ext cx="0" cy="21175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>
            <a:off x="866276" y="4872789"/>
            <a:ext cx="356134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>
            <a:off x="1648333" y="3561347"/>
            <a:ext cx="2847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1632288" y="4098762"/>
            <a:ext cx="2847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zövegdoboz 20"/>
          <p:cNvSpPr txBox="1"/>
          <p:nvPr/>
        </p:nvSpPr>
        <p:spPr>
          <a:xfrm>
            <a:off x="1215201" y="3368840"/>
            <a:ext cx="589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hu-HU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Szövegdoboz 21"/>
          <p:cNvSpPr txBox="1"/>
          <p:nvPr/>
        </p:nvSpPr>
        <p:spPr>
          <a:xfrm>
            <a:off x="1215201" y="3910263"/>
            <a:ext cx="525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hu-HU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1672382" y="3043995"/>
            <a:ext cx="1046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V(M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5" name="Szövegdoboz 24"/>
          <p:cNvSpPr txBox="1"/>
          <p:nvPr/>
        </p:nvSpPr>
        <p:spPr>
          <a:xfrm>
            <a:off x="4090737" y="4872789"/>
            <a:ext cx="79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T(K)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Egyenes összekötő 26"/>
          <p:cNvCxnSpPr/>
          <p:nvPr/>
        </p:nvCxnSpPr>
        <p:spPr>
          <a:xfrm>
            <a:off x="2165684" y="4692319"/>
            <a:ext cx="0" cy="3693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>
            <a:off x="2534655" y="4688304"/>
            <a:ext cx="0" cy="3693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zövegdoboz 28"/>
          <p:cNvSpPr txBox="1"/>
          <p:nvPr/>
        </p:nvSpPr>
        <p:spPr>
          <a:xfrm>
            <a:off x="1957142" y="5009508"/>
            <a:ext cx="473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hu-HU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2358188" y="5009327"/>
            <a:ext cx="481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hu-HU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Szövegdoboz 30"/>
          <p:cNvSpPr txBox="1"/>
          <p:nvPr/>
        </p:nvSpPr>
        <p:spPr>
          <a:xfrm>
            <a:off x="5450305" y="3039797"/>
            <a:ext cx="5041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Kezdeti térfogat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Kezdeti hőmérséklet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P= Állandó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M= Állandó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Szövegdoboz 31"/>
          <p:cNvSpPr txBox="1"/>
          <p:nvPr/>
        </p:nvSpPr>
        <p:spPr>
          <a:xfrm>
            <a:off x="5101389" y="5009327"/>
            <a:ext cx="2695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/T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=V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/T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hu-HU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307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Egyenes összekötő nyíllal 9"/>
          <p:cNvCxnSpPr/>
          <p:nvPr/>
        </p:nvCxnSpPr>
        <p:spPr>
          <a:xfrm flipV="1">
            <a:off x="1287379" y="637674"/>
            <a:ext cx="0" cy="34650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>
            <a:off x="264695" y="3176337"/>
            <a:ext cx="570296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zövegdoboz 12"/>
          <p:cNvSpPr txBox="1"/>
          <p:nvPr/>
        </p:nvSpPr>
        <p:spPr>
          <a:xfrm>
            <a:off x="469232" y="0"/>
            <a:ext cx="4283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Tehát                      V/T=állandó</a:t>
            </a:r>
            <a:endParaRPr lang="hu-HU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1371600" y="505326"/>
            <a:ext cx="962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V(m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Egyenes összekötő 14"/>
          <p:cNvCxnSpPr/>
          <p:nvPr/>
        </p:nvCxnSpPr>
        <p:spPr>
          <a:xfrm>
            <a:off x="1155033" y="1010652"/>
            <a:ext cx="2847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>
            <a:off x="770024" y="825986"/>
            <a:ext cx="559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hu-HU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Egyenes összekötő 18"/>
          <p:cNvCxnSpPr/>
          <p:nvPr/>
        </p:nvCxnSpPr>
        <p:spPr>
          <a:xfrm>
            <a:off x="1143009" y="2021302"/>
            <a:ext cx="2847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zövegdoboz 19"/>
          <p:cNvSpPr txBox="1"/>
          <p:nvPr/>
        </p:nvSpPr>
        <p:spPr>
          <a:xfrm>
            <a:off x="757999" y="1816772"/>
            <a:ext cx="890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hu-HU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Egyenes összekötő 20"/>
          <p:cNvCxnSpPr/>
          <p:nvPr/>
        </p:nvCxnSpPr>
        <p:spPr>
          <a:xfrm>
            <a:off x="661732" y="2995865"/>
            <a:ext cx="0" cy="3693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zövegdoboz 21"/>
          <p:cNvSpPr txBox="1"/>
          <p:nvPr/>
        </p:nvSpPr>
        <p:spPr>
          <a:xfrm>
            <a:off x="312823" y="3332733"/>
            <a:ext cx="890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-273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  <a:endParaRPr lang="hu-HU" dirty="0"/>
          </a:p>
        </p:txBody>
      </p:sp>
      <p:cxnSp>
        <p:nvCxnSpPr>
          <p:cNvPr id="23" name="Egyenes összekötő 22"/>
          <p:cNvCxnSpPr/>
          <p:nvPr/>
        </p:nvCxnSpPr>
        <p:spPr>
          <a:xfrm>
            <a:off x="2017296" y="2979825"/>
            <a:ext cx="0" cy="3693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zövegdoboz 23"/>
          <p:cNvSpPr txBox="1"/>
          <p:nvPr/>
        </p:nvSpPr>
        <p:spPr>
          <a:xfrm>
            <a:off x="1864905" y="3268943"/>
            <a:ext cx="469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hu-HU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Egyenes összekötő 24"/>
          <p:cNvCxnSpPr/>
          <p:nvPr/>
        </p:nvCxnSpPr>
        <p:spPr>
          <a:xfrm>
            <a:off x="3160293" y="2979821"/>
            <a:ext cx="0" cy="3693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zövegdoboz 25"/>
          <p:cNvSpPr txBox="1"/>
          <p:nvPr/>
        </p:nvSpPr>
        <p:spPr>
          <a:xfrm>
            <a:off x="3007900" y="3280974"/>
            <a:ext cx="493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hu-HU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5582660" y="3168673"/>
            <a:ext cx="745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T(K)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Egyenes összekötő 28"/>
          <p:cNvCxnSpPr/>
          <p:nvPr/>
        </p:nvCxnSpPr>
        <p:spPr>
          <a:xfrm flipV="1">
            <a:off x="661732" y="1195318"/>
            <a:ext cx="1082847" cy="19810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36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76727" y="204537"/>
            <a:ext cx="21175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V0= 1L= 1dm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b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T0= 20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C= 293K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T1= 120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 = 393K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V1=?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4150895" y="577516"/>
            <a:ext cx="750770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1/293=V</a:t>
            </a:r>
            <a:r>
              <a:rPr lang="hu-HU" baseline="-25000" dirty="0" smtClean="0"/>
              <a:t>1</a:t>
            </a:r>
            <a:r>
              <a:rPr lang="hu-HU" dirty="0" smtClean="0"/>
              <a:t>/393                 /*</a:t>
            </a:r>
            <a:r>
              <a:rPr lang="hu-HU" dirty="0" err="1" smtClean="0"/>
              <a:t>393</a:t>
            </a:r>
            <a:endParaRPr lang="hu-HU" dirty="0" smtClean="0"/>
          </a:p>
          <a:p>
            <a:r>
              <a:rPr lang="hu-HU" dirty="0" smtClean="0"/>
              <a:t>393 /283=V</a:t>
            </a:r>
            <a:r>
              <a:rPr lang="hu-HU" baseline="-25000" dirty="0" smtClean="0"/>
              <a:t>1</a:t>
            </a:r>
          </a:p>
          <a:p>
            <a:r>
              <a:rPr lang="hu-HU" dirty="0" smtClean="0"/>
              <a:t>1.24=V</a:t>
            </a:r>
            <a:r>
              <a:rPr lang="hu-HU" baseline="-25000" dirty="0" smtClean="0"/>
              <a:t>1</a:t>
            </a:r>
          </a:p>
          <a:p>
            <a:r>
              <a:rPr lang="hu-HU" dirty="0" smtClean="0"/>
              <a:t>V1=1.34dm</a:t>
            </a:r>
            <a:r>
              <a:rPr lang="hu-HU" baseline="30000" dirty="0" smtClean="0"/>
              <a:t>3</a:t>
            </a:r>
          </a:p>
          <a:p>
            <a:r>
              <a:rPr lang="hu-HU" dirty="0" smtClean="0"/>
              <a:t>Tehát  </a:t>
            </a:r>
            <a:r>
              <a:rPr lang="hu-HU" dirty="0" smtClean="0">
                <a:sym typeface="Wingdings 3" panose="05040102010807070707" pitchFamily="18" charset="2"/>
              </a:rPr>
              <a:t>V=0.34dm</a:t>
            </a:r>
            <a:r>
              <a:rPr lang="hu-HU" baseline="30000" dirty="0" smtClean="0">
                <a:sym typeface="Wingdings 3" panose="05040102010807070707" pitchFamily="18" charset="2"/>
              </a:rPr>
              <a:t>3</a:t>
            </a:r>
          </a:p>
          <a:p>
            <a:r>
              <a:rPr lang="hu-HU" dirty="0" smtClean="0">
                <a:sym typeface="Wingdings 3" panose="05040102010807070707" pitchFamily="18" charset="2"/>
              </a:rPr>
              <a:t>Tehát 0.34dm</a:t>
            </a:r>
            <a:r>
              <a:rPr lang="hu-HU" baseline="30000" dirty="0" smtClean="0">
                <a:sym typeface="Wingdings 3" panose="05040102010807070707" pitchFamily="18" charset="2"/>
              </a:rPr>
              <a:t>3</a:t>
            </a:r>
            <a:r>
              <a:rPr lang="hu-HU" dirty="0" smtClean="0">
                <a:sym typeface="Wingdings 3" panose="05040102010807070707" pitchFamily="18" charset="2"/>
              </a:rPr>
              <a:t> levegő jött ki</a:t>
            </a:r>
          </a:p>
          <a:p>
            <a:r>
              <a:rPr lang="hu-HU" dirty="0" smtClean="0">
                <a:sym typeface="Wingdings 3" panose="05040102010807070707" pitchFamily="18" charset="2"/>
              </a:rPr>
              <a:t>V</a:t>
            </a:r>
            <a:r>
              <a:rPr lang="hu-HU" baseline="-25000" dirty="0" smtClean="0">
                <a:sym typeface="Wingdings 3" panose="05040102010807070707" pitchFamily="18" charset="2"/>
              </a:rPr>
              <a:t>1</a:t>
            </a:r>
            <a:r>
              <a:rPr lang="hu-HU" dirty="0" smtClean="0">
                <a:sym typeface="Wingdings 3" panose="05040102010807070707" pitchFamily="18" charset="2"/>
              </a:rPr>
              <a:t>=1.34 dm</a:t>
            </a:r>
            <a:r>
              <a:rPr lang="hu-HU" baseline="30000" dirty="0" smtClean="0">
                <a:sym typeface="Wingdings 3" panose="05040102010807070707" pitchFamily="18" charset="2"/>
              </a:rPr>
              <a:t>3</a:t>
            </a:r>
            <a:r>
              <a:rPr lang="hu-HU" dirty="0" smtClean="0">
                <a:sym typeface="Wingdings 3" panose="05040102010807070707" pitchFamily="18" charset="2"/>
              </a:rPr>
              <a:t>             1dm</a:t>
            </a:r>
            <a:r>
              <a:rPr lang="hu-HU" baseline="30000" dirty="0" smtClean="0">
                <a:sym typeface="Wingdings 3" panose="05040102010807070707" pitchFamily="18" charset="2"/>
              </a:rPr>
              <a:t>3</a:t>
            </a:r>
            <a:r>
              <a:rPr lang="hu-HU" dirty="0" smtClean="0">
                <a:sym typeface="Wingdings 3" panose="05040102010807070707" pitchFamily="18" charset="2"/>
              </a:rPr>
              <a:t/>
            </a:r>
            <a:br>
              <a:rPr lang="hu-HU" dirty="0" smtClean="0">
                <a:sym typeface="Wingdings 3" panose="05040102010807070707" pitchFamily="18" charset="2"/>
              </a:rPr>
            </a:br>
            <a:r>
              <a:rPr lang="hu-HU" dirty="0" smtClean="0">
                <a:sym typeface="Wingdings 3" panose="05040102010807070707" pitchFamily="18" charset="2"/>
              </a:rPr>
              <a:t>T</a:t>
            </a:r>
            <a:r>
              <a:rPr lang="hu-HU" baseline="-25000" dirty="0" smtClean="0">
                <a:sym typeface="Wingdings 3" panose="05040102010807070707" pitchFamily="18" charset="2"/>
              </a:rPr>
              <a:t>1</a:t>
            </a:r>
            <a:r>
              <a:rPr lang="hu-HU" dirty="0" smtClean="0">
                <a:sym typeface="Wingdings 3" panose="05040102010807070707" pitchFamily="18" charset="2"/>
              </a:rPr>
              <a:t>= 120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  <a:r>
              <a:rPr lang="hu-HU" dirty="0" smtClean="0">
                <a:sym typeface="Wingdings 3" panose="05040102010807070707" pitchFamily="18" charset="2"/>
              </a:rPr>
              <a:t> = 393K</a:t>
            </a:r>
            <a:br>
              <a:rPr lang="hu-HU" dirty="0" smtClean="0">
                <a:sym typeface="Wingdings 3" panose="05040102010807070707" pitchFamily="18" charset="2"/>
              </a:rPr>
            </a:br>
            <a:r>
              <a:rPr lang="hu-HU" dirty="0" smtClean="0">
                <a:sym typeface="Wingdings 3" panose="05040102010807070707" pitchFamily="18" charset="2"/>
              </a:rPr>
              <a:t>T</a:t>
            </a:r>
            <a:r>
              <a:rPr lang="hu-HU" baseline="-25000" dirty="0" smtClean="0">
                <a:sym typeface="Wingdings 3" panose="05040102010807070707" pitchFamily="18" charset="2"/>
              </a:rPr>
              <a:t>2</a:t>
            </a:r>
            <a:r>
              <a:rPr lang="hu-HU" dirty="0" smtClean="0">
                <a:sym typeface="Wingdings 3" panose="05040102010807070707" pitchFamily="18" charset="2"/>
              </a:rPr>
              <a:t>=25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  <a:r>
              <a:rPr lang="hu-HU" dirty="0" smtClean="0">
                <a:sym typeface="Wingdings 3" panose="05040102010807070707" pitchFamily="18" charset="2"/>
              </a:rPr>
              <a:t>= 298K</a:t>
            </a:r>
            <a:br>
              <a:rPr lang="hu-HU" dirty="0" smtClean="0">
                <a:sym typeface="Wingdings 3" panose="05040102010807070707" pitchFamily="18" charset="2"/>
              </a:rPr>
            </a:br>
            <a:r>
              <a:rPr lang="hu-HU" dirty="0" smtClean="0">
                <a:sym typeface="Wingdings 3" panose="05040102010807070707" pitchFamily="18" charset="2"/>
              </a:rPr>
              <a:t>V</a:t>
            </a:r>
            <a:r>
              <a:rPr lang="hu-HU" baseline="-25000" dirty="0" smtClean="0">
                <a:sym typeface="Wingdings 3" panose="05040102010807070707" pitchFamily="18" charset="2"/>
              </a:rPr>
              <a:t>2</a:t>
            </a:r>
            <a:r>
              <a:rPr lang="hu-HU" dirty="0" smtClean="0">
                <a:sym typeface="Wingdings 3" panose="05040102010807070707" pitchFamily="18" charset="2"/>
              </a:rPr>
              <a:t>=?</a:t>
            </a:r>
          </a:p>
          <a:p>
            <a:r>
              <a:rPr lang="hu-HU" dirty="0" smtClean="0">
                <a:sym typeface="Wingdings 3" panose="05040102010807070707" pitchFamily="18" charset="2"/>
              </a:rPr>
              <a:t>1/393= V</a:t>
            </a:r>
            <a:r>
              <a:rPr lang="hu-HU" baseline="-25000" dirty="0" smtClean="0">
                <a:sym typeface="Wingdings 3" panose="05040102010807070707" pitchFamily="18" charset="2"/>
              </a:rPr>
              <a:t>2</a:t>
            </a:r>
            <a:r>
              <a:rPr lang="hu-HU" dirty="0" smtClean="0">
                <a:sym typeface="Wingdings 3" panose="05040102010807070707" pitchFamily="18" charset="2"/>
              </a:rPr>
              <a:t>/=298	/* </a:t>
            </a:r>
            <a:r>
              <a:rPr lang="hu-HU" dirty="0" err="1" smtClean="0">
                <a:sym typeface="Wingdings 3" panose="05040102010807070707" pitchFamily="18" charset="2"/>
              </a:rPr>
              <a:t>298</a:t>
            </a:r>
            <a:endParaRPr lang="hu-HU" dirty="0" smtClean="0">
              <a:sym typeface="Wingdings 3" panose="05040102010807070707" pitchFamily="18" charset="2"/>
            </a:endParaRPr>
          </a:p>
          <a:p>
            <a:r>
              <a:rPr lang="hu-HU" dirty="0" smtClean="0">
                <a:sym typeface="Wingdings 3" panose="05040102010807070707" pitchFamily="18" charset="2"/>
              </a:rPr>
              <a:t>0.76=V</a:t>
            </a:r>
            <a:r>
              <a:rPr lang="hu-HU" baseline="-25000" dirty="0" smtClean="0">
                <a:sym typeface="Wingdings 3" panose="05040102010807070707" pitchFamily="18" charset="2"/>
              </a:rPr>
              <a:t>2</a:t>
            </a:r>
            <a:r>
              <a:rPr lang="hu-HU" dirty="0" smtClean="0">
                <a:sym typeface="Wingdings 3" panose="05040102010807070707" pitchFamily="18" charset="2"/>
              </a:rPr>
              <a:t/>
            </a:r>
            <a:br>
              <a:rPr lang="hu-HU" dirty="0" smtClean="0">
                <a:sym typeface="Wingdings 3" panose="05040102010807070707" pitchFamily="18" charset="2"/>
              </a:rPr>
            </a:br>
            <a:r>
              <a:rPr lang="hu-HU" dirty="0" err="1" smtClean="0">
                <a:sym typeface="Wingdings 3" panose="05040102010807070707" pitchFamily="18" charset="2"/>
              </a:rPr>
              <a:t>V</a:t>
            </a:r>
            <a:r>
              <a:rPr lang="hu-HU" baseline="-25000" dirty="0" err="1" smtClean="0">
                <a:sym typeface="Wingdings 3" panose="05040102010807070707" pitchFamily="18" charset="2"/>
              </a:rPr>
              <a:t>2</a:t>
            </a:r>
            <a:r>
              <a:rPr lang="hu-HU" dirty="0" smtClean="0">
                <a:sym typeface="Wingdings 3" panose="05040102010807070707" pitchFamily="18" charset="2"/>
              </a:rPr>
              <a:t>=0.76dm</a:t>
            </a:r>
            <a:r>
              <a:rPr lang="hu-HU" baseline="30000" dirty="0" smtClean="0">
                <a:sym typeface="Wingdings 3" panose="05040102010807070707" pitchFamily="18" charset="2"/>
              </a:rPr>
              <a:t>3</a:t>
            </a:r>
            <a:r>
              <a:rPr lang="hu-HU" dirty="0" smtClean="0">
                <a:sym typeface="Wingdings 3" panose="05040102010807070707" pitchFamily="18" charset="2"/>
              </a:rPr>
              <a:t/>
            </a:r>
            <a:br>
              <a:rPr lang="hu-HU" dirty="0" smtClean="0">
                <a:sym typeface="Wingdings 3" panose="05040102010807070707" pitchFamily="18" charset="2"/>
              </a:rPr>
            </a:br>
            <a:r>
              <a:rPr lang="hu-HU" dirty="0" smtClean="0">
                <a:sym typeface="Wingdings 3" panose="05040102010807070707" pitchFamily="18" charset="2"/>
              </a:rPr>
              <a:t>így V</a:t>
            </a:r>
            <a:r>
              <a:rPr lang="hu-HU" baseline="30000" dirty="0" smtClean="0">
                <a:sym typeface="Wingdings 3" panose="05040102010807070707" pitchFamily="18" charset="2"/>
              </a:rPr>
              <a:t>2</a:t>
            </a:r>
            <a:r>
              <a:rPr lang="hu-HU" dirty="0" smtClean="0">
                <a:sym typeface="Wingdings 3" panose="05040102010807070707" pitchFamily="18" charset="2"/>
              </a:rPr>
              <a:t>= 1-0.76= 0.24dm</a:t>
            </a:r>
            <a:r>
              <a:rPr lang="hu-HU" baseline="30000" dirty="0" smtClean="0">
                <a:sym typeface="Wingdings 3" panose="05040102010807070707" pitchFamily="18" charset="2"/>
              </a:rPr>
              <a:t>3</a:t>
            </a:r>
            <a:r>
              <a:rPr lang="hu-HU" dirty="0" smtClean="0">
                <a:sym typeface="Wingdings 3" panose="05040102010807070707" pitchFamily="18" charset="2"/>
              </a:rPr>
              <a:t/>
            </a:r>
            <a:br>
              <a:rPr lang="hu-HU" dirty="0" smtClean="0">
                <a:sym typeface="Wingdings 3" panose="05040102010807070707" pitchFamily="18" charset="2"/>
              </a:rPr>
            </a:br>
            <a:endParaRPr lang="hu-HU" dirty="0" smtClean="0">
              <a:sym typeface="Wingdings 3" panose="05040102010807070707" pitchFamily="18" charset="2"/>
            </a:endParaRPr>
          </a:p>
          <a:p>
            <a:r>
              <a:rPr lang="hu-HU" dirty="0" smtClean="0">
                <a:sym typeface="Wingdings 3" panose="05040102010807070707" pitchFamily="18" charset="2"/>
              </a:rPr>
              <a:t>Gázok </a:t>
            </a:r>
            <a:r>
              <a:rPr lang="hu-HU" dirty="0" err="1" smtClean="0">
                <a:sym typeface="Wingdings 3" panose="05040102010807070707" pitchFamily="18" charset="2"/>
              </a:rPr>
              <a:t>hőtágulása</a:t>
            </a:r>
            <a:r>
              <a:rPr lang="hu-HU" dirty="0" smtClean="0">
                <a:sym typeface="Wingdings 3" panose="05040102010807070707" pitchFamily="18" charset="2"/>
              </a:rPr>
              <a:t> függ:</a:t>
            </a:r>
            <a:br>
              <a:rPr lang="hu-HU" dirty="0" smtClean="0">
                <a:sym typeface="Wingdings 3" panose="05040102010807070707" pitchFamily="18" charset="2"/>
              </a:rPr>
            </a:br>
            <a:r>
              <a:rPr lang="hu-HU" dirty="0" smtClean="0">
                <a:sym typeface="Wingdings 3" panose="05040102010807070707" pitchFamily="18" charset="2"/>
              </a:rPr>
              <a:t>-V</a:t>
            </a:r>
            <a:r>
              <a:rPr lang="hu-HU" baseline="-25000" dirty="0" smtClean="0">
                <a:sym typeface="Wingdings 3" panose="05040102010807070707" pitchFamily="18" charset="2"/>
              </a:rPr>
              <a:t>0</a:t>
            </a:r>
            <a:r>
              <a:rPr lang="hu-HU" dirty="0" smtClean="0">
                <a:sym typeface="Wingdings 3" panose="05040102010807070707" pitchFamily="18" charset="2"/>
              </a:rPr>
              <a:t/>
            </a:r>
            <a:br>
              <a:rPr lang="hu-HU" dirty="0" smtClean="0">
                <a:sym typeface="Wingdings 3" panose="05040102010807070707" pitchFamily="18" charset="2"/>
              </a:rPr>
            </a:br>
            <a:r>
              <a:rPr lang="hu-HU" dirty="0" smtClean="0">
                <a:sym typeface="Wingdings 3" panose="05040102010807070707" pitchFamily="18" charset="2"/>
              </a:rPr>
              <a:t>-T</a:t>
            </a:r>
            <a:br>
              <a:rPr lang="hu-HU" dirty="0" smtClean="0">
                <a:sym typeface="Wingdings 3" panose="05040102010807070707" pitchFamily="18" charset="2"/>
              </a:rPr>
            </a:br>
            <a:r>
              <a:rPr lang="hu-HU" dirty="0" smtClean="0">
                <a:sym typeface="Wingdings 3" panose="05040102010807070707" pitchFamily="18" charset="2"/>
              </a:rPr>
              <a:t>ideális gázok </a:t>
            </a:r>
            <a:r>
              <a:rPr lang="hu-HU" dirty="0" smtClean="0">
                <a:sym typeface="Wingdings 3" panose="05040102010807070707" pitchFamily="18" charset="2"/>
              </a:rPr>
              <a:t/>
            </a:r>
            <a:br>
              <a:rPr lang="hu-HU" dirty="0" smtClean="0">
                <a:sym typeface="Wingdings 3" panose="05040102010807070707" pitchFamily="18" charset="2"/>
              </a:rPr>
            </a:br>
            <a:r>
              <a:rPr lang="hu-HU" dirty="0" smtClean="0">
                <a:sym typeface="Wingdings 3" panose="05040102010807070707" pitchFamily="18" charset="2"/>
              </a:rPr>
              <a:t>- pontszerű részecskék</a:t>
            </a:r>
            <a:br>
              <a:rPr lang="hu-HU" dirty="0" smtClean="0">
                <a:sym typeface="Wingdings 3" panose="05040102010807070707" pitchFamily="18" charset="2"/>
              </a:rPr>
            </a:br>
            <a:r>
              <a:rPr lang="hu-HU" dirty="0" smtClean="0">
                <a:sym typeface="Wingdings 3" panose="05040102010807070707" pitchFamily="18" charset="2"/>
              </a:rPr>
              <a:t>- tökéletesen rugalmas ütközések</a:t>
            </a:r>
            <a:br>
              <a:rPr lang="hu-HU" dirty="0" smtClean="0">
                <a:sym typeface="Wingdings 3" panose="05040102010807070707" pitchFamily="18" charset="2"/>
              </a:rPr>
            </a:br>
            <a:r>
              <a:rPr lang="hu-HU" dirty="0" smtClean="0">
                <a:sym typeface="Wingdings 3" panose="05040102010807070707" pitchFamily="18" charset="2"/>
              </a:rPr>
              <a:t>- minden ütközés között egyenes vonalú egyenletes mozgás</a:t>
            </a:r>
            <a:endParaRPr lang="hu-HU" dirty="0" smtClean="0">
              <a:sym typeface="Wingdings 3" panose="05040102010807070707" pitchFamily="18" charset="2"/>
            </a:endParaRPr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5570621" y="2418347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602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68442" y="288758"/>
            <a:ext cx="118029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Izochor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állapot változás</a:t>
            </a: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Chor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térfogat: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állandó térfogat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állandó tömeg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Egyenes összekötő nyíllal 2"/>
          <p:cNvCxnSpPr/>
          <p:nvPr/>
        </p:nvCxnSpPr>
        <p:spPr>
          <a:xfrm flipV="1">
            <a:off x="1576136" y="2358187"/>
            <a:ext cx="0" cy="34650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Egyenes összekötő nyíllal 3"/>
          <p:cNvCxnSpPr/>
          <p:nvPr/>
        </p:nvCxnSpPr>
        <p:spPr>
          <a:xfrm>
            <a:off x="553452" y="4896850"/>
            <a:ext cx="570296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zövegdoboz 5"/>
          <p:cNvSpPr txBox="1"/>
          <p:nvPr/>
        </p:nvSpPr>
        <p:spPr>
          <a:xfrm>
            <a:off x="1576136" y="2321633"/>
            <a:ext cx="745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P(Pa)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5883448" y="4932940"/>
            <a:ext cx="806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T(K)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Egyenes összekötő 7"/>
          <p:cNvCxnSpPr/>
          <p:nvPr/>
        </p:nvCxnSpPr>
        <p:spPr>
          <a:xfrm>
            <a:off x="3015916" y="4724402"/>
            <a:ext cx="0" cy="3693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>
            <a:off x="4170950" y="4712371"/>
            <a:ext cx="0" cy="3693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/>
        </p:nvSpPr>
        <p:spPr>
          <a:xfrm>
            <a:off x="2779296" y="502154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hu-HU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3952374" y="4997293"/>
            <a:ext cx="443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hu-HU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Egyenes összekötő 11"/>
          <p:cNvCxnSpPr/>
          <p:nvPr/>
        </p:nvCxnSpPr>
        <p:spPr>
          <a:xfrm>
            <a:off x="934451" y="4736441"/>
            <a:ext cx="0" cy="3693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zövegdoboz 12"/>
          <p:cNvSpPr txBox="1"/>
          <p:nvPr/>
        </p:nvSpPr>
        <p:spPr>
          <a:xfrm>
            <a:off x="721896" y="5021550"/>
            <a:ext cx="649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hu-HU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Egyenes összekötő 14"/>
          <p:cNvCxnSpPr/>
          <p:nvPr/>
        </p:nvCxnSpPr>
        <p:spPr>
          <a:xfrm flipV="1">
            <a:off x="934451" y="2923674"/>
            <a:ext cx="3461085" cy="20092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2779296" y="3525253"/>
            <a:ext cx="348915" cy="5293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3952374" y="2923674"/>
            <a:ext cx="354931" cy="505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zövegdoboz 21"/>
          <p:cNvSpPr txBox="1"/>
          <p:nvPr/>
        </p:nvSpPr>
        <p:spPr>
          <a:xfrm>
            <a:off x="2707107" y="380197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hu-HU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Szövegdoboz 22"/>
          <p:cNvSpPr txBox="1"/>
          <p:nvPr/>
        </p:nvSpPr>
        <p:spPr>
          <a:xfrm>
            <a:off x="3922299" y="3152265"/>
            <a:ext cx="629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hu-HU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7062538" y="4896850"/>
            <a:ext cx="158816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P1/T1= P2/T2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84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249905" y="252663"/>
            <a:ext cx="97816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P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105Pa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18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            T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1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291K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P2=?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2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36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             T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2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309 K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105/291= P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2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/ 109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309 * 105= 291P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2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30900000=291P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2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/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106185,6Pa=P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2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309/291 * 105Pa=P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2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/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1.06 * 105Pa=P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2 </a:t>
            </a:r>
            <a:endParaRPr lang="hu-HU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Egyenes összekötő nyíllal 3"/>
          <p:cNvCxnSpPr/>
          <p:nvPr/>
        </p:nvCxnSpPr>
        <p:spPr>
          <a:xfrm>
            <a:off x="3320719" y="721895"/>
            <a:ext cx="49329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>
            <a:off x="3284623" y="1239253"/>
            <a:ext cx="61361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 flipH="1">
            <a:off x="625642" y="445168"/>
            <a:ext cx="1624263" cy="1347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/>
          <p:nvPr/>
        </p:nvCxnSpPr>
        <p:spPr>
          <a:xfrm>
            <a:off x="613611" y="1792705"/>
            <a:ext cx="1636294" cy="8542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25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68442" y="252663"/>
            <a:ext cx="116225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Izoterm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llapot változás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hőmérséklet állandó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tömeg állandó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p.v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állandó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 V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P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V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P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105 Pa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60m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30m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=?</a:t>
            </a: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105 * 60= P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 30       /: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105 * 2=P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6987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60947" y="216568"/>
            <a:ext cx="1176688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=105P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=25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               T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1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=298K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1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80m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3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pPr marL="342900" indent="-342900">
              <a:buAutoNum type="alphaLcParenBoth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Izobár</a:t>
            </a:r>
          </a:p>
          <a:p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35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C=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</a:t>
            </a:r>
            <a:r>
              <a:rPr lang="hu-HU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308K	P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=10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5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	V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1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    V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0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        80        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</a:t>
            </a:r>
            <a:r>
              <a:rPr lang="hu-HU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/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?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</a:t>
            </a:r>
            <a:r>
              <a:rPr lang="hu-HU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?	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	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</a:t>
            </a:r>
            <a:r>
              <a:rPr lang="hu-HU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=82.7m3	T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1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    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</a:t>
            </a:r>
            <a:r>
              <a:rPr lang="hu-HU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       298        308</a:t>
            </a: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(b)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Izochor</a:t>
            </a: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T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b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30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 T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b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303 K	P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1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    P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b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	                10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5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       P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b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	                                         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</a:t>
            </a:r>
            <a:r>
              <a:rPr lang="hu-HU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b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=1.02 P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</a:t>
            </a:r>
            <a:b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b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=?	P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b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=?		T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1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    T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b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	                298        303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	V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b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=80m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3</a:t>
            </a: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(c)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Izoterm</a:t>
            </a: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eredeti 120%-a 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</a:t>
            </a:r>
            <a:r>
              <a:rPr lang="hu-HU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=?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1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* V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1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P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*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</a:t>
            </a:r>
            <a:r>
              <a:rPr lang="hu-HU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		80= 1.2 * 10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5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*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</a:t>
            </a:r>
            <a:r>
              <a:rPr lang="hu-HU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/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1.2 * 10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5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P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		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</a:t>
            </a:r>
            <a:r>
              <a:rPr lang="hu-HU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= 66.67m3</a:t>
            </a:r>
            <a:r>
              <a:rPr lang="hu-HU" dirty="0" smtClean="0">
                <a:sym typeface="Wingdings 3" panose="05040102010807070707" pitchFamily="18" charset="2"/>
              </a:rPr>
              <a:t> </a:t>
            </a: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  <p:cxnSp>
        <p:nvCxnSpPr>
          <p:cNvPr id="4" name="Egyenes összekötő nyíllal 3"/>
          <p:cNvCxnSpPr/>
          <p:nvPr/>
        </p:nvCxnSpPr>
        <p:spPr>
          <a:xfrm>
            <a:off x="1335505" y="685800"/>
            <a:ext cx="67376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>
            <a:off x="360947" y="1130968"/>
            <a:ext cx="29477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4957011" y="2177716"/>
            <a:ext cx="3007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5510464" y="2165684"/>
            <a:ext cx="2526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gyenlő 10"/>
          <p:cNvSpPr/>
          <p:nvPr/>
        </p:nvSpPr>
        <p:spPr>
          <a:xfrm>
            <a:off x="5209672" y="2033332"/>
            <a:ext cx="300789" cy="300789"/>
          </a:xfrm>
          <a:prstGeom prst="mathEqual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cxnSp>
        <p:nvCxnSpPr>
          <p:cNvPr id="13" name="Egyenes összekötő 12"/>
          <p:cNvCxnSpPr/>
          <p:nvPr/>
        </p:nvCxnSpPr>
        <p:spPr>
          <a:xfrm>
            <a:off x="6112042" y="2177716"/>
            <a:ext cx="3850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14"/>
          <p:cNvCxnSpPr/>
          <p:nvPr/>
        </p:nvCxnSpPr>
        <p:spPr>
          <a:xfrm>
            <a:off x="6918158" y="2177716"/>
            <a:ext cx="3609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gyenlő 15"/>
          <p:cNvSpPr/>
          <p:nvPr/>
        </p:nvSpPr>
        <p:spPr>
          <a:xfrm>
            <a:off x="6545178" y="1985209"/>
            <a:ext cx="359208" cy="359208"/>
          </a:xfrm>
          <a:prstGeom prst="mathEqual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cxnSp>
        <p:nvCxnSpPr>
          <p:cNvPr id="17" name="Egyenes összekötő 16"/>
          <p:cNvCxnSpPr/>
          <p:nvPr/>
        </p:nvCxnSpPr>
        <p:spPr>
          <a:xfrm>
            <a:off x="3112167" y="3521246"/>
            <a:ext cx="3007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gyenlő 17"/>
          <p:cNvSpPr/>
          <p:nvPr/>
        </p:nvSpPr>
        <p:spPr>
          <a:xfrm>
            <a:off x="3400923" y="3352792"/>
            <a:ext cx="300789" cy="300789"/>
          </a:xfrm>
          <a:prstGeom prst="mathEqual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cxnSp>
        <p:nvCxnSpPr>
          <p:cNvPr id="20" name="Egyenes összekötő 19"/>
          <p:cNvCxnSpPr/>
          <p:nvPr/>
        </p:nvCxnSpPr>
        <p:spPr>
          <a:xfrm>
            <a:off x="3713749" y="3521242"/>
            <a:ext cx="2526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5001127" y="3545301"/>
            <a:ext cx="3007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gyenlő 21"/>
          <p:cNvSpPr/>
          <p:nvPr/>
        </p:nvSpPr>
        <p:spPr>
          <a:xfrm>
            <a:off x="5458326" y="3376860"/>
            <a:ext cx="300789" cy="300789"/>
          </a:xfrm>
          <a:prstGeom prst="mathEqual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cxnSp>
        <p:nvCxnSpPr>
          <p:cNvPr id="23" name="Egyenes összekötő 22"/>
          <p:cNvCxnSpPr/>
          <p:nvPr/>
        </p:nvCxnSpPr>
        <p:spPr>
          <a:xfrm>
            <a:off x="5807244" y="3533275"/>
            <a:ext cx="2526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706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Linerális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hő tágulás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Mitől függ a hő tágulás?: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Anyagi minőség</a:t>
            </a:r>
          </a:p>
          <a:p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Hőmérséglett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változás </a:t>
            </a:r>
          </a:p>
          <a:p>
            <a:pPr>
              <a:spcAft>
                <a:spcPts val="1200"/>
              </a:spcAft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Kezdeti hossztól</a:t>
            </a:r>
          </a:p>
          <a:p>
            <a:pPr marL="0" indent="0">
              <a:buNone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hossz változás: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l</a:t>
            </a:r>
          </a:p>
          <a:p>
            <a:pPr marL="0" indent="0">
              <a:buNone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l=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L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* l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0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* T</a:t>
            </a: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Ahol L: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linerális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hő tágulási együttható</a:t>
            </a:r>
          </a:p>
          <a:p>
            <a:pPr marL="0" indent="0">
              <a:buNone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l]=m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pPr marL="0" indent="0">
              <a:buNone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[T]=</a:t>
            </a:r>
            <a:r>
              <a:rPr lang="hu-HU" baseline="30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78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20315" y="609964"/>
            <a:ext cx="257475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P1 * V14T1= P2 * V2/T2 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276726" y="240632"/>
            <a:ext cx="2261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Ideális gáz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20315" y="1660358"/>
            <a:ext cx="116586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 P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normid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105 P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V= 3m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u-HU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28 g/mol                   N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gáz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m= 10g		10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 3= 10/28 * 8.314 * T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=?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3 * 10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0.36 * 314 * T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1.08 * 10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T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Tehát    T= 1.08 * 10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K= 108000K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Egyenes összekötő nyíllal 5"/>
          <p:cNvCxnSpPr/>
          <p:nvPr/>
        </p:nvCxnSpPr>
        <p:spPr>
          <a:xfrm>
            <a:off x="3296653" y="2129589"/>
            <a:ext cx="90236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114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64695" y="264695"/>
            <a:ext cx="1163453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Gázok belső energiája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részecskék mozgásából származik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mozgási =1/2 * m *v2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részecske energiája 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= 3/2 * k * T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gáz belső energiája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N * E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Szabadsági fok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mozgás + forgás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atomos 3+ 0             F= 3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atomos 3+2              F= 5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atomos 3+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F= 6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3-nál több atomosoknak 3+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F=6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Tehát E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f/2 * N * k * 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f/2 * P * V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f/2 * m/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* R+ * T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Egyenes összekötő nyíllal 3"/>
          <p:cNvCxnSpPr/>
          <p:nvPr/>
        </p:nvCxnSpPr>
        <p:spPr>
          <a:xfrm>
            <a:off x="2081463" y="2911642"/>
            <a:ext cx="54142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gyenes összekötő nyíllal 4"/>
          <p:cNvCxnSpPr/>
          <p:nvPr/>
        </p:nvCxnSpPr>
        <p:spPr>
          <a:xfrm>
            <a:off x="2077450" y="3208423"/>
            <a:ext cx="54142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>
            <a:off x="2089481" y="3461087"/>
            <a:ext cx="54142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>
            <a:off x="3424987" y="3749843"/>
            <a:ext cx="54142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04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68442" y="216568"/>
            <a:ext cx="117789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mol egyatomos gáz E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?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N= 6 * 10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T20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C= 293K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E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b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f/2 * N * k * T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f=3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k= 1.38 * 10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23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£/K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E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b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3/2 * 6 * 10/23 * 1.98 * 293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E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b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=3639£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50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44379" y="192505"/>
            <a:ext cx="1183907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Hőtan fő tételei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fő tétel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E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b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W+Q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/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W: munka végzés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Q: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hőközlés</a:t>
            </a: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II. Fő tétel</a:t>
            </a: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Csak a melegebb teszt tud energiát átadni a hidegebb tesztnek.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Halmazállapot változások</a:t>
            </a: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Halmaz állapot: - szilárd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	          - folyékony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                         - gáz</a:t>
            </a: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06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94084" y="2646947"/>
            <a:ext cx="926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szilárd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Egyenes összekötő 3"/>
          <p:cNvCxnSpPr>
            <a:stCxn id="2" idx="3"/>
          </p:cNvCxnSpPr>
          <p:nvPr/>
        </p:nvCxnSpPr>
        <p:spPr>
          <a:xfrm flipV="1">
            <a:off x="1720516" y="2514600"/>
            <a:ext cx="782052" cy="3170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>
            <a:off x="2502568" y="2502568"/>
            <a:ext cx="998621" cy="1443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zövegdoboz 6"/>
          <p:cNvSpPr txBox="1"/>
          <p:nvPr/>
        </p:nvSpPr>
        <p:spPr>
          <a:xfrm>
            <a:off x="3501188" y="2598815"/>
            <a:ext cx="1130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folyékony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Egyenes összekötő 12"/>
          <p:cNvCxnSpPr>
            <a:stCxn id="7" idx="2"/>
          </p:cNvCxnSpPr>
          <p:nvPr/>
        </p:nvCxnSpPr>
        <p:spPr>
          <a:xfrm flipH="1">
            <a:off x="2646947" y="2968147"/>
            <a:ext cx="1419726" cy="3164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 flipH="1" flipV="1">
            <a:off x="1540042" y="3016279"/>
            <a:ext cx="1179094" cy="2683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>
            <a:off x="2243887" y="2225569"/>
            <a:ext cx="884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olvadás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2237878" y="3212426"/>
            <a:ext cx="1034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Fagyás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Egyenes összekötő 18"/>
          <p:cNvCxnSpPr>
            <a:stCxn id="7" idx="3"/>
          </p:cNvCxnSpPr>
          <p:nvPr/>
        </p:nvCxnSpPr>
        <p:spPr>
          <a:xfrm flipV="1">
            <a:off x="4632157" y="2406316"/>
            <a:ext cx="1070811" cy="3771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nyíllal 20"/>
          <p:cNvCxnSpPr/>
          <p:nvPr/>
        </p:nvCxnSpPr>
        <p:spPr>
          <a:xfrm>
            <a:off x="5630777" y="2406316"/>
            <a:ext cx="1696455" cy="2406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zövegdoboz 21"/>
          <p:cNvSpPr txBox="1"/>
          <p:nvPr/>
        </p:nvSpPr>
        <p:spPr>
          <a:xfrm>
            <a:off x="7230976" y="2586788"/>
            <a:ext cx="1106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gáz</a:t>
            </a:r>
            <a:endParaRPr lang="hu-HU" dirty="0"/>
          </a:p>
        </p:txBody>
      </p:sp>
      <p:cxnSp>
        <p:nvCxnSpPr>
          <p:cNvPr id="24" name="Egyenes összekötő 23"/>
          <p:cNvCxnSpPr/>
          <p:nvPr/>
        </p:nvCxnSpPr>
        <p:spPr>
          <a:xfrm flipH="1">
            <a:off x="6352675" y="2968147"/>
            <a:ext cx="974557" cy="4247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nyíllal 25"/>
          <p:cNvCxnSpPr/>
          <p:nvPr/>
        </p:nvCxnSpPr>
        <p:spPr>
          <a:xfrm flipH="1" flipV="1">
            <a:off x="4632157" y="2956120"/>
            <a:ext cx="1780672" cy="4367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zövegdoboz 27"/>
          <p:cNvSpPr txBox="1"/>
          <p:nvPr/>
        </p:nvSpPr>
        <p:spPr>
          <a:xfrm>
            <a:off x="5221705" y="2045368"/>
            <a:ext cx="1395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Párolgás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5835312" y="3401278"/>
            <a:ext cx="1287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lecsapódás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Egyenes összekötő 30"/>
          <p:cNvCxnSpPr>
            <a:stCxn id="2" idx="0"/>
          </p:cNvCxnSpPr>
          <p:nvPr/>
        </p:nvCxnSpPr>
        <p:spPr>
          <a:xfrm flipV="1">
            <a:off x="1257300" y="1046747"/>
            <a:ext cx="5095375" cy="1600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nyíllal 32"/>
          <p:cNvCxnSpPr/>
          <p:nvPr/>
        </p:nvCxnSpPr>
        <p:spPr>
          <a:xfrm>
            <a:off x="6352675" y="1046747"/>
            <a:ext cx="1082840" cy="16002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Szövegdoboz 33"/>
          <p:cNvSpPr txBox="1"/>
          <p:nvPr/>
        </p:nvSpPr>
        <p:spPr>
          <a:xfrm>
            <a:off x="4403558" y="1046747"/>
            <a:ext cx="1299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szublimáció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Egyenes összekötő 35"/>
          <p:cNvCxnSpPr>
            <a:stCxn id="2" idx="2"/>
          </p:cNvCxnSpPr>
          <p:nvPr/>
        </p:nvCxnSpPr>
        <p:spPr>
          <a:xfrm>
            <a:off x="1257300" y="3016279"/>
            <a:ext cx="3964405" cy="17843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 flipV="1">
            <a:off x="5221705" y="3681663"/>
            <a:ext cx="2322093" cy="10948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nyíllal 39"/>
          <p:cNvCxnSpPr/>
          <p:nvPr/>
        </p:nvCxnSpPr>
        <p:spPr>
          <a:xfrm flipH="1" flipV="1">
            <a:off x="7435515" y="2968147"/>
            <a:ext cx="96253" cy="7135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Szövegdoboz 40"/>
          <p:cNvSpPr txBox="1"/>
          <p:nvPr/>
        </p:nvSpPr>
        <p:spPr>
          <a:xfrm>
            <a:off x="4632157" y="4800600"/>
            <a:ext cx="1203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kicsapódás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Szövegdoboz 41"/>
          <p:cNvSpPr txBox="1"/>
          <p:nvPr/>
        </p:nvSpPr>
        <p:spPr>
          <a:xfrm>
            <a:off x="108284" y="5281863"/>
            <a:ext cx="118511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Olvadás – fagyás pont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olv.: Olyan hőmérsékleti pont, ahol a szilárd halmazállapotú anyagból folyékony halmazállapotú lesz.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víz, olv.= 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 alkohol, olv.= -42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gyercsa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viasz, olv.= 38</a:t>
            </a:r>
            <a:r>
              <a:rPr lang="hu-HU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34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16568" y="228600"/>
            <a:ext cx="117909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Forrás – lecsapódás pont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forr.= Olyan hőmérsékleti pont ahol a folyékony halmazállapotú anyag lesz gáz állapotú.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víz, forr= 100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TN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2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, forr = -192</a:t>
            </a:r>
            <a:r>
              <a:rPr lang="hu-HU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Egyenes összekötő nyíllal 3"/>
          <p:cNvCxnSpPr/>
          <p:nvPr/>
        </p:nvCxnSpPr>
        <p:spPr>
          <a:xfrm>
            <a:off x="216568" y="4367463"/>
            <a:ext cx="1106905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 flipV="1">
            <a:off x="2743200" y="1428929"/>
            <a:ext cx="0" cy="52606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>
            <a:off x="2502568" y="6292516"/>
            <a:ext cx="4932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V="1">
            <a:off x="2743200" y="4367463"/>
            <a:ext cx="1600200" cy="19250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 flipV="1">
            <a:off x="5305926" y="2550695"/>
            <a:ext cx="2177716" cy="18167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>
            <a:off x="7483642" y="2562726"/>
            <a:ext cx="9986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 flipV="1">
            <a:off x="8470232" y="1428929"/>
            <a:ext cx="1263315" cy="11217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zövegdoboz 16"/>
          <p:cNvSpPr txBox="1"/>
          <p:nvPr/>
        </p:nvSpPr>
        <p:spPr>
          <a:xfrm>
            <a:off x="1660360" y="6124073"/>
            <a:ext cx="90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- 100</a:t>
            </a:r>
            <a:r>
              <a:rPr lang="hu-HU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3152273" y="4960658"/>
            <a:ext cx="505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4632158" y="4059243"/>
            <a:ext cx="421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2.</a:t>
            </a:r>
            <a:endParaRPr lang="hu-HU" dirty="0"/>
          </a:p>
        </p:txBody>
      </p:sp>
      <p:sp>
        <p:nvSpPr>
          <p:cNvPr id="20" name="Szövegdoboz 19"/>
          <p:cNvSpPr txBox="1"/>
          <p:nvPr/>
        </p:nvSpPr>
        <p:spPr>
          <a:xfrm>
            <a:off x="5979695" y="3103692"/>
            <a:ext cx="415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7712242" y="2225842"/>
            <a:ext cx="493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Szövegdoboz 21"/>
          <p:cNvSpPr txBox="1"/>
          <p:nvPr/>
        </p:nvSpPr>
        <p:spPr>
          <a:xfrm>
            <a:off x="8710868" y="1720518"/>
            <a:ext cx="421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4180973" y="4182796"/>
            <a:ext cx="3248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  </a:t>
            </a:r>
            <a:endParaRPr lang="hu-HU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5175583" y="4178783"/>
            <a:ext cx="3248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  </a:t>
            </a:r>
            <a:endParaRPr lang="hu-HU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7317208" y="2362017"/>
            <a:ext cx="3248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  </a:t>
            </a:r>
            <a:endParaRPr lang="hu-HU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8303800" y="2349985"/>
            <a:ext cx="3248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  </a:t>
            </a:r>
            <a:endParaRPr lang="hu-HU" dirty="0"/>
          </a:p>
        </p:txBody>
      </p:sp>
      <p:sp>
        <p:nvSpPr>
          <p:cNvPr id="28" name="Szövegdoboz 27"/>
          <p:cNvSpPr txBox="1"/>
          <p:nvPr/>
        </p:nvSpPr>
        <p:spPr>
          <a:xfrm>
            <a:off x="2111543" y="1540042"/>
            <a:ext cx="739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(</a:t>
            </a:r>
            <a:r>
              <a:rPr lang="hu-HU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3186362" y="3694565"/>
            <a:ext cx="505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jég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Szövegdoboz 30"/>
          <p:cNvSpPr txBox="1"/>
          <p:nvPr/>
        </p:nvSpPr>
        <p:spPr>
          <a:xfrm>
            <a:off x="4367456" y="3597306"/>
            <a:ext cx="970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Sz-F</a:t>
            </a: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Víz-jég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Szövegdoboz 31"/>
          <p:cNvSpPr txBox="1"/>
          <p:nvPr/>
        </p:nvSpPr>
        <p:spPr>
          <a:xfrm>
            <a:off x="6394784" y="2923674"/>
            <a:ext cx="354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Szövegdoboz 32"/>
          <p:cNvSpPr txBox="1"/>
          <p:nvPr/>
        </p:nvSpPr>
        <p:spPr>
          <a:xfrm>
            <a:off x="6525128" y="3318914"/>
            <a:ext cx="543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Víz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Szövegdoboz 33"/>
          <p:cNvSpPr txBox="1"/>
          <p:nvPr/>
        </p:nvSpPr>
        <p:spPr>
          <a:xfrm>
            <a:off x="7483643" y="2827421"/>
            <a:ext cx="938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F-C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Víz-gőz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Szövegdoboz 34"/>
          <p:cNvSpPr txBox="1"/>
          <p:nvPr/>
        </p:nvSpPr>
        <p:spPr>
          <a:xfrm>
            <a:off x="8987589" y="2186373"/>
            <a:ext cx="469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Szövegdoboz 35"/>
          <p:cNvSpPr txBox="1"/>
          <p:nvPr/>
        </p:nvSpPr>
        <p:spPr>
          <a:xfrm>
            <a:off x="9131973" y="2595174"/>
            <a:ext cx="601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gőz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Szövegdoboz 36"/>
          <p:cNvSpPr txBox="1"/>
          <p:nvPr/>
        </p:nvSpPr>
        <p:spPr>
          <a:xfrm>
            <a:off x="10804358" y="4548115"/>
            <a:ext cx="79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Q (£)</a:t>
            </a:r>
            <a:endParaRPr lang="hu-HU" dirty="0"/>
          </a:p>
        </p:txBody>
      </p:sp>
      <p:cxnSp>
        <p:nvCxnSpPr>
          <p:cNvPr id="39" name="Egyenes összekötő 38"/>
          <p:cNvCxnSpPr/>
          <p:nvPr/>
        </p:nvCxnSpPr>
        <p:spPr>
          <a:xfrm>
            <a:off x="2743200" y="2580660"/>
            <a:ext cx="573906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 flipH="1">
            <a:off x="4343400" y="1262743"/>
            <a:ext cx="24056" cy="502977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 flipH="1">
            <a:off x="5352144" y="1299031"/>
            <a:ext cx="24056" cy="502977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/>
          <p:nvPr/>
        </p:nvCxnSpPr>
        <p:spPr>
          <a:xfrm flipH="1">
            <a:off x="7442199" y="1081315"/>
            <a:ext cx="24056" cy="502977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45"/>
          <p:cNvCxnSpPr/>
          <p:nvPr/>
        </p:nvCxnSpPr>
        <p:spPr>
          <a:xfrm flipH="1">
            <a:off x="8429179" y="1124858"/>
            <a:ext cx="24056" cy="502977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425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44379" y="228600"/>
            <a:ext cx="1173078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Q= c * n *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T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Q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=energia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m= tömeg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T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hőmérséklett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változás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V= fajhő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ef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.: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fajhő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: A fajhő megmutatja, hogy mennyi energiára van szüksége ahhoz, hogy az 1kg-nyi anyag hőmérsékletét 1</a:t>
            </a:r>
            <a:r>
              <a:rPr lang="hu-HU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hu-HU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C-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al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megváltoztatja.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Jele: c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mértékegysége: £/kg</a:t>
            </a:r>
            <a:r>
              <a:rPr lang="hu-HU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hu-HU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2, q=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Lo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* m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L</a:t>
            </a:r>
            <a:r>
              <a:rPr lang="hu-HU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olvadáshő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Def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: Megmutatja, hogy mekkora energiára van szüksége, az 1kg-nyi anyag megolvasztásához.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Jele: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L</a:t>
            </a:r>
            <a:r>
              <a:rPr lang="hu-HU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Mértékegysége: £/kg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3, 1= c * m * T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4, 1=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L</a:t>
            </a:r>
            <a:r>
              <a:rPr lang="hu-HU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* m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5, Q= c * m * T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11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08284" y="240632"/>
            <a:ext cx="1165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 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Víz</a:t>
            </a: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Q=100k£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T= 30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Q=?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Q= c * m * T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Q= 4.2 * 5 * 36= 630k£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192505" y="2959768"/>
            <a:ext cx="1146609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 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Víz</a:t>
            </a: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Q= 100k£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T= 30</a:t>
            </a:r>
            <a:r>
              <a:rPr lang="hu-HU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hu-HU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M=?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C= 4.2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k£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/kg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100=4.2 * m * 30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m=100/ 4.2 * 30= 0.8kg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48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20316" y="300789"/>
            <a:ext cx="118872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Teljesítmény</a:t>
            </a: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Eml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 P= W/t= munka/idő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FPG= W(Watt)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E= W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Hőtan E=Q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P= Q/t</a:t>
            </a: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1,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T1= 15</a:t>
            </a:r>
            <a:r>
              <a:rPr lang="hu-HU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hu-HU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/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T2= 100</a:t>
            </a:r>
            <a:r>
              <a:rPr lang="hu-HU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hu-HU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V= 1l= 1kg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C= 4.2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k£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/</a:t>
            </a:r>
            <a:r>
              <a:rPr lang="hu-HU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hu-HU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Q=?		Q=4.2 * 1 * 5= 357k£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T=?		P=2000W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q= v* m * T	P= Q/t		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=457000/2000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	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	2000= 357000/t	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178.5</a:t>
            </a: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E= 2kw*0.05h</a:t>
            </a:r>
          </a:p>
          <a:p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Ptv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84w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T=2h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	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			1kwh                     55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	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			0.186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kwh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                    0.055 * 168= 9.24</a:t>
            </a:r>
          </a:p>
        </p:txBody>
      </p:sp>
      <p:cxnSp>
        <p:nvCxnSpPr>
          <p:cNvPr id="4" name="Egyenes összekötő nyíllal 3"/>
          <p:cNvCxnSpPr/>
          <p:nvPr/>
        </p:nvCxnSpPr>
        <p:spPr>
          <a:xfrm flipV="1">
            <a:off x="4415589" y="6497053"/>
            <a:ext cx="1106906" cy="240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>
            <a:off x="4944979" y="6821904"/>
            <a:ext cx="84221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Bal oldali kapcsos zárójel 6"/>
          <p:cNvSpPr/>
          <p:nvPr/>
        </p:nvSpPr>
        <p:spPr>
          <a:xfrm flipH="1">
            <a:off x="1588167" y="2839453"/>
            <a:ext cx="312821" cy="62564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övegdoboz 7"/>
          <p:cNvSpPr txBox="1"/>
          <p:nvPr/>
        </p:nvSpPr>
        <p:spPr>
          <a:xfrm>
            <a:off x="2153652" y="2967608"/>
            <a:ext cx="1395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85</a:t>
            </a:r>
            <a:r>
              <a:rPr lang="hu-HU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hu-HU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T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Bal oldali kapcsos zárójel 8"/>
          <p:cNvSpPr/>
          <p:nvPr/>
        </p:nvSpPr>
        <p:spPr>
          <a:xfrm flipH="1">
            <a:off x="1441382" y="5907505"/>
            <a:ext cx="351323" cy="433137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Szövegdoboz 9"/>
          <p:cNvSpPr txBox="1"/>
          <p:nvPr/>
        </p:nvSpPr>
        <p:spPr>
          <a:xfrm>
            <a:off x="1968921" y="5955631"/>
            <a:ext cx="9497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E = 1.148 * 2= 1.168kwh</a:t>
            </a:r>
            <a:endParaRPr lang="hu-H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02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28600" y="102268"/>
            <a:ext cx="11492163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Mértékegysége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=[L] * m * </a:t>
            </a:r>
            <a:r>
              <a:rPr lang="hu-HU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/: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</a:t>
            </a: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1= [l] * </a:t>
            </a:r>
            <a:r>
              <a:rPr lang="hu-HU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u="sng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1/</a:t>
            </a:r>
            <a:r>
              <a:rPr lang="hu-HU" u="sng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u="sng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  <a:r>
              <a:rPr lang="hu-HU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hu-HU" u="sng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=[L]</a:t>
            </a:r>
          </a:p>
          <a:p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Def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: Megmutatja az 1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hőmérséglett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változás hatására bekövetkezett hossz változás mértékét</a:t>
            </a: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228599" y="2609489"/>
            <a:ext cx="1149216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600"/>
              </a:spcAft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Példa feladat: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20cm = 0.2m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L= 0.001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25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2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= 100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l= ?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l=0.001 * 0.2 * 75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  <a:endParaRPr lang="hu-HU" baseline="-25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pPr>
              <a:spcAft>
                <a:spcPts val="3600"/>
              </a:spcAft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l= 0.015 m = 1.5 cm</a:t>
            </a:r>
          </a:p>
          <a:p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tavasz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=15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  <a:endParaRPr lang="hu-HU" baseline="-25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L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0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30m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L= 15* 10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-4</a:t>
            </a:r>
          </a:p>
          <a:p>
            <a:endParaRPr lang="hu-HU" dirty="0" smtClean="0"/>
          </a:p>
        </p:txBody>
      </p:sp>
      <p:sp>
        <p:nvSpPr>
          <p:cNvPr id="4" name="Jobb oldali kapcsos zárójel 3"/>
          <p:cNvSpPr/>
          <p:nvPr/>
        </p:nvSpPr>
        <p:spPr>
          <a:xfrm>
            <a:off x="1624263" y="3994484"/>
            <a:ext cx="192505" cy="445169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2153652" y="4070321"/>
            <a:ext cx="1191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75</a:t>
            </a:r>
            <a:r>
              <a:rPr lang="hu-HU" baseline="30000" dirty="0" smtClean="0">
                <a:sym typeface="Wingdings 3" panose="05040102010807070707" pitchFamily="18" charset="2"/>
              </a:rPr>
              <a:t>o</a:t>
            </a:r>
            <a:r>
              <a:rPr lang="hu-HU" dirty="0" smtClean="0">
                <a:sym typeface="Wingdings 3" panose="05040102010807070707" pitchFamily="18" charset="2"/>
              </a:rPr>
              <a:t>C</a:t>
            </a:r>
            <a:endParaRPr lang="hu-HU" dirty="0" smtClean="0"/>
          </a:p>
        </p:txBody>
      </p:sp>
      <p:cxnSp>
        <p:nvCxnSpPr>
          <p:cNvPr id="7" name="Egyenes összekötő 6"/>
          <p:cNvCxnSpPr/>
          <p:nvPr/>
        </p:nvCxnSpPr>
        <p:spPr>
          <a:xfrm>
            <a:off x="324853" y="4499813"/>
            <a:ext cx="2514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254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419100" y="257175"/>
            <a:ext cx="1062037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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</a:t>
            </a:r>
            <a:r>
              <a:rPr lang="hu-HU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tél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= -30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</a:p>
          <a:p>
            <a:pPr>
              <a:spcAft>
                <a:spcPts val="3600"/>
              </a:spcAft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l= 25 * 10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-4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* 30 * (-30)= -2.25m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l</a:t>
            </a:r>
            <a:r>
              <a:rPr lang="hu-HU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tél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30m- 2.25m= 27.75m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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</a:t>
            </a:r>
            <a:r>
              <a:rPr lang="hu-HU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nyár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20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</a:p>
          <a:p>
            <a:pPr>
              <a:spcAft>
                <a:spcPts val="3600"/>
              </a:spcAft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l=25 * 10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-4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* 30 * 20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l=1.5m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L= 10+l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l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30+1.5= 31.5m</a:t>
            </a:r>
          </a:p>
          <a:p>
            <a:pPr>
              <a:spcAft>
                <a:spcPts val="1200"/>
              </a:spcAft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Felszín változás: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A= 2 * L * A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0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* T</a:t>
            </a:r>
          </a:p>
          <a:p>
            <a:pPr>
              <a:spcAft>
                <a:spcPts val="1200"/>
              </a:spcAft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[A]= m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2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térfogat változás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V= 3 * L * V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0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* T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[Y]= m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3</a:t>
            </a:r>
            <a:endParaRPr lang="hu-HU" baseline="30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4983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42875" y="142875"/>
            <a:ext cx="11763375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 téglatest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=48m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L=0.003 1/</a:t>
            </a:r>
            <a:r>
              <a:rPr lang="hu-HU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T=100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A=?	A= 2 * 0.003 * 48 * 100= 28.8 m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2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A=?	A+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A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=48+28.8= 76.8m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2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Egyenes összekötő 3"/>
          <p:cNvCxnSpPr/>
          <p:nvPr/>
        </p:nvCxnSpPr>
        <p:spPr>
          <a:xfrm>
            <a:off x="200025" y="1419225"/>
            <a:ext cx="13049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zövegdoboz 4"/>
          <p:cNvSpPr txBox="1"/>
          <p:nvPr/>
        </p:nvSpPr>
        <p:spPr>
          <a:xfrm>
            <a:off x="200025" y="2705100"/>
            <a:ext cx="1164907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 kocka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A= 2m 		V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a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8m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20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2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200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/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L=4 * 10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-3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1/L				V= V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0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+V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					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=8+17.28= 25.28m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3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	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V= 3 * 4 * 10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-3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* 8 * 180= 17.28m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3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	</a:t>
            </a: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Egyenes összekötő nyíllal 6"/>
          <p:cNvCxnSpPr/>
          <p:nvPr/>
        </p:nvCxnSpPr>
        <p:spPr>
          <a:xfrm>
            <a:off x="990600" y="3305175"/>
            <a:ext cx="60007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Jobb oldali kapcsos zárójel 7"/>
          <p:cNvSpPr/>
          <p:nvPr/>
        </p:nvSpPr>
        <p:spPr>
          <a:xfrm>
            <a:off x="1304925" y="3505200"/>
            <a:ext cx="285750" cy="447675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Szövegdoboz 9"/>
          <p:cNvSpPr txBox="1"/>
          <p:nvPr/>
        </p:nvSpPr>
        <p:spPr>
          <a:xfrm>
            <a:off x="1800225" y="3544371"/>
            <a:ext cx="1362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ym typeface="Wingdings 3" panose="05040102010807070707" pitchFamily="18" charset="2"/>
              </a:rPr>
              <a:t>T= 18</a:t>
            </a:r>
            <a:r>
              <a:rPr lang="hu-HU" baseline="30000" dirty="0" smtClean="0">
                <a:sym typeface="Wingdings 3" panose="05040102010807070707" pitchFamily="18" charset="2"/>
              </a:rPr>
              <a:t>o</a:t>
            </a:r>
            <a:r>
              <a:rPr lang="hu-HU" dirty="0" smtClean="0">
                <a:sym typeface="Wingdings 3" panose="05040102010807070707" pitchFamily="18" charset="2"/>
              </a:rPr>
              <a:t>C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94540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23825" y="209550"/>
            <a:ext cx="120681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 </a:t>
            </a:r>
          </a:p>
          <a:p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hu-HU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3cm						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Vg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4/3 * R3 *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=3,2cm						R= d/2      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1.5cm= 1.5 * 10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L= 2 * 10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1/</a:t>
            </a:r>
            <a:r>
              <a:rPr lang="hu-HU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					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Vg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=4/3*(1.5*10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-2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)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3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*3.14=                          =14.2*10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-6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3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/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T=?		</a:t>
            </a:r>
            <a:r>
              <a:rPr lang="hu-HU" dirty="0" smtClean="0">
                <a:sym typeface="Wingdings 3" panose="05040102010807070707" pitchFamily="18" charset="2"/>
              </a:rPr>
              <a:t>				</a:t>
            </a:r>
            <a:endParaRPr lang="hu-HU" dirty="0" smtClean="0"/>
          </a:p>
        </p:txBody>
      </p:sp>
      <p:sp>
        <p:nvSpPr>
          <p:cNvPr id="3" name="Szövegdoboz 2"/>
          <p:cNvSpPr txBox="1"/>
          <p:nvPr/>
        </p:nvSpPr>
        <p:spPr>
          <a:xfrm>
            <a:off x="8096250" y="948214"/>
            <a:ext cx="135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4*3.37*3.14</a:t>
            </a:r>
            <a:endParaRPr lang="hu-HU" dirty="0"/>
          </a:p>
        </p:txBody>
      </p:sp>
      <p:cxnSp>
        <p:nvCxnSpPr>
          <p:cNvPr id="5" name="Egyenes összekötő 4"/>
          <p:cNvCxnSpPr/>
          <p:nvPr/>
        </p:nvCxnSpPr>
        <p:spPr>
          <a:xfrm>
            <a:off x="8105775" y="1209080"/>
            <a:ext cx="13500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zövegdoboz 5"/>
          <p:cNvSpPr txBox="1"/>
          <p:nvPr/>
        </p:nvSpPr>
        <p:spPr>
          <a:xfrm>
            <a:off x="8133725" y="1148418"/>
            <a:ext cx="127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          3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133350" y="1971675"/>
            <a:ext cx="1205865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=d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/2=1.6cm= 1.6 * 10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Vl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3/4 * (1.6 * 10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3.14=                               * 10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17.14 * 10-6m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V=?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V=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</a:t>
            </a:r>
            <a:r>
              <a:rPr lang="hu-HU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l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-V</a:t>
            </a:r>
            <a:r>
              <a:rPr lang="hu-HU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g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=17.14 * 10-6-14.1 * 10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-6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=3.84* 10-6m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3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V=3 * L * V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0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* T 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3.04 * 10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-6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3* 2*10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-5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* 14,1 * 10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-6</a:t>
            </a:r>
            <a:b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3.04= 3 * 2 * 10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-5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* 14.1 * T    /84.6 * 10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-5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                      84.6 * 10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-5</a:t>
            </a:r>
            <a:endParaRPr lang="hu-HU" baseline="30000" dirty="0"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3.04/84.6 * 10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5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T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/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0.035 * 10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5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=T 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3500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C=T</a:t>
            </a: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2809876" y="2171789"/>
            <a:ext cx="179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4 * 4.086 * 3,14</a:t>
            </a:r>
            <a:endParaRPr lang="hu-HU" dirty="0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2895600" y="2438400"/>
            <a:ext cx="153352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doboz 11"/>
          <p:cNvSpPr txBox="1"/>
          <p:nvPr/>
        </p:nvSpPr>
        <p:spPr>
          <a:xfrm>
            <a:off x="2809875" y="2356455"/>
            <a:ext cx="179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 </a:t>
            </a:r>
            <a:r>
              <a:rPr lang="hu-HU" dirty="0" smtClean="0"/>
              <a:t>             3</a:t>
            </a:r>
            <a:endParaRPr lang="hu-HU" dirty="0"/>
          </a:p>
        </p:txBody>
      </p:sp>
      <p:sp>
        <p:nvSpPr>
          <p:cNvPr id="13" name="Bal oldali kapcsos zárójel 12"/>
          <p:cNvSpPr/>
          <p:nvPr/>
        </p:nvSpPr>
        <p:spPr>
          <a:xfrm rot="16200000">
            <a:off x="1538292" y="2947987"/>
            <a:ext cx="266700" cy="1876427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96419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Folyadékok </a:t>
            </a:r>
            <a:r>
              <a:rPr lang="hu-H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hőtágulása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V= </a:t>
            </a:r>
            <a:r>
              <a:rPr lang="el-GR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β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* V</a:t>
            </a:r>
            <a:r>
              <a:rPr lang="hu-HU" sz="1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0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* T</a:t>
            </a:r>
          </a:p>
          <a:p>
            <a:pPr marL="0" indent="0">
              <a:buNone/>
            </a:pPr>
            <a:r>
              <a:rPr lang="el-GR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Β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: Folyadék </a:t>
            </a:r>
            <a:r>
              <a:rPr 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hőtág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. Együttható</a:t>
            </a:r>
          </a:p>
          <a:p>
            <a:pPr marL="0" indent="0">
              <a:buNone/>
            </a:pPr>
            <a:r>
              <a:rPr 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Def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: Megmutatja, az 1</a:t>
            </a:r>
            <a:r>
              <a:rPr lang="hu-HU" sz="1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 hőmérséklet változás hatására bekövetkezett térfogat változás mértékét.</a:t>
            </a:r>
          </a:p>
          <a:p>
            <a:pPr marL="0" indent="0">
              <a:buNone/>
            </a:pPr>
            <a:r>
              <a:rPr lang="hu-HU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m</a:t>
            </a:r>
            <a:r>
              <a:rPr 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e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: 1/</a:t>
            </a:r>
            <a:r>
              <a:rPr lang="hu-HU" sz="1800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  <a:endParaRPr 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42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yamatábra: Befejezés 1"/>
          <p:cNvSpPr/>
          <p:nvPr/>
        </p:nvSpPr>
        <p:spPr>
          <a:xfrm rot="5400000">
            <a:off x="-745298" y="2748533"/>
            <a:ext cx="5636103" cy="685800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" name="Egyenes összekötő 3"/>
          <p:cNvCxnSpPr/>
          <p:nvPr/>
        </p:nvCxnSpPr>
        <p:spPr>
          <a:xfrm>
            <a:off x="1746913" y="900752"/>
            <a:ext cx="66874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>
            <a:off x="1734334" y="4026090"/>
            <a:ext cx="6813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1729853" y="5227093"/>
            <a:ext cx="68580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 flipV="1">
            <a:off x="2072753" y="1064525"/>
            <a:ext cx="8530" cy="2961565"/>
          </a:xfrm>
          <a:prstGeom prst="straightConnector1">
            <a:avLst/>
          </a:prstGeom>
          <a:ln w="1905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zabadkézi sokszög 18"/>
          <p:cNvSpPr/>
          <p:nvPr/>
        </p:nvSpPr>
        <p:spPr>
          <a:xfrm>
            <a:off x="1746298" y="5213445"/>
            <a:ext cx="662789" cy="723331"/>
          </a:xfrm>
          <a:custGeom>
            <a:avLst/>
            <a:gdLst>
              <a:gd name="connsiteX0" fmla="*/ 615 w 662789"/>
              <a:gd name="connsiteY0" fmla="*/ 0 h 723331"/>
              <a:gd name="connsiteX1" fmla="*/ 615 w 662789"/>
              <a:gd name="connsiteY1" fmla="*/ 0 h 723331"/>
              <a:gd name="connsiteX2" fmla="*/ 41559 w 662789"/>
              <a:gd name="connsiteY2" fmla="*/ 109182 h 723331"/>
              <a:gd name="connsiteX3" fmla="*/ 68854 w 662789"/>
              <a:gd name="connsiteY3" fmla="*/ 245659 h 723331"/>
              <a:gd name="connsiteX4" fmla="*/ 82502 w 662789"/>
              <a:gd name="connsiteY4" fmla="*/ 286603 h 723331"/>
              <a:gd name="connsiteX5" fmla="*/ 96150 w 662789"/>
              <a:gd name="connsiteY5" fmla="*/ 395785 h 723331"/>
              <a:gd name="connsiteX6" fmla="*/ 123445 w 662789"/>
              <a:gd name="connsiteY6" fmla="*/ 436728 h 723331"/>
              <a:gd name="connsiteX7" fmla="*/ 150741 w 662789"/>
              <a:gd name="connsiteY7" fmla="*/ 545910 h 723331"/>
              <a:gd name="connsiteX8" fmla="*/ 164389 w 662789"/>
              <a:gd name="connsiteY8" fmla="*/ 586854 h 723331"/>
              <a:gd name="connsiteX9" fmla="*/ 246275 w 662789"/>
              <a:gd name="connsiteY9" fmla="*/ 641445 h 723331"/>
              <a:gd name="connsiteX10" fmla="*/ 328162 w 662789"/>
              <a:gd name="connsiteY10" fmla="*/ 723331 h 723331"/>
              <a:gd name="connsiteX11" fmla="*/ 396401 w 662789"/>
              <a:gd name="connsiteY11" fmla="*/ 709683 h 723331"/>
              <a:gd name="connsiteX12" fmla="*/ 410048 w 662789"/>
              <a:gd name="connsiteY12" fmla="*/ 655092 h 723331"/>
              <a:gd name="connsiteX13" fmla="*/ 505583 w 662789"/>
              <a:gd name="connsiteY13" fmla="*/ 545910 h 723331"/>
              <a:gd name="connsiteX14" fmla="*/ 519230 w 662789"/>
              <a:gd name="connsiteY14" fmla="*/ 504967 h 723331"/>
              <a:gd name="connsiteX15" fmla="*/ 573821 w 662789"/>
              <a:gd name="connsiteY15" fmla="*/ 423080 h 723331"/>
              <a:gd name="connsiteX16" fmla="*/ 601117 w 662789"/>
              <a:gd name="connsiteY16" fmla="*/ 341194 h 723331"/>
              <a:gd name="connsiteX17" fmla="*/ 614765 w 662789"/>
              <a:gd name="connsiteY17" fmla="*/ 300251 h 723331"/>
              <a:gd name="connsiteX18" fmla="*/ 655708 w 662789"/>
              <a:gd name="connsiteY18" fmla="*/ 272955 h 723331"/>
              <a:gd name="connsiteX19" fmla="*/ 532878 w 662789"/>
              <a:gd name="connsiteY19" fmla="*/ 27295 h 723331"/>
              <a:gd name="connsiteX20" fmla="*/ 437344 w 662789"/>
              <a:gd name="connsiteY20" fmla="*/ 54591 h 723331"/>
              <a:gd name="connsiteX21" fmla="*/ 96150 w 662789"/>
              <a:gd name="connsiteY21" fmla="*/ 27295 h 723331"/>
              <a:gd name="connsiteX22" fmla="*/ 615 w 662789"/>
              <a:gd name="connsiteY22" fmla="*/ 0 h 723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62789" h="723331">
                <a:moveTo>
                  <a:pt x="615" y="0"/>
                </a:moveTo>
                <a:lnTo>
                  <a:pt x="615" y="0"/>
                </a:lnTo>
                <a:cubicBezTo>
                  <a:pt x="14263" y="36394"/>
                  <a:pt x="31156" y="71731"/>
                  <a:pt x="41559" y="109182"/>
                </a:cubicBezTo>
                <a:cubicBezTo>
                  <a:pt x="53976" y="153883"/>
                  <a:pt x="58422" y="200454"/>
                  <a:pt x="68854" y="245659"/>
                </a:cubicBezTo>
                <a:cubicBezTo>
                  <a:pt x="72089" y="259677"/>
                  <a:pt x="77953" y="272955"/>
                  <a:pt x="82502" y="286603"/>
                </a:cubicBezTo>
                <a:cubicBezTo>
                  <a:pt x="87051" y="322997"/>
                  <a:pt x="86500" y="360400"/>
                  <a:pt x="96150" y="395785"/>
                </a:cubicBezTo>
                <a:cubicBezTo>
                  <a:pt x="100466" y="411609"/>
                  <a:pt x="117840" y="421313"/>
                  <a:pt x="123445" y="436728"/>
                </a:cubicBezTo>
                <a:cubicBezTo>
                  <a:pt x="136265" y="471984"/>
                  <a:pt x="138878" y="510321"/>
                  <a:pt x="150741" y="545910"/>
                </a:cubicBezTo>
                <a:cubicBezTo>
                  <a:pt x="155290" y="559558"/>
                  <a:pt x="154216" y="576681"/>
                  <a:pt x="164389" y="586854"/>
                </a:cubicBezTo>
                <a:cubicBezTo>
                  <a:pt x="187585" y="610051"/>
                  <a:pt x="223078" y="618249"/>
                  <a:pt x="246275" y="641445"/>
                </a:cubicBezTo>
                <a:lnTo>
                  <a:pt x="328162" y="723331"/>
                </a:lnTo>
                <a:cubicBezTo>
                  <a:pt x="350908" y="718782"/>
                  <a:pt x="378581" y="724533"/>
                  <a:pt x="396401" y="709683"/>
                </a:cubicBezTo>
                <a:cubicBezTo>
                  <a:pt x="410810" y="697675"/>
                  <a:pt x="401660" y="671869"/>
                  <a:pt x="410048" y="655092"/>
                </a:cubicBezTo>
                <a:cubicBezTo>
                  <a:pt x="449853" y="575481"/>
                  <a:pt x="449286" y="583441"/>
                  <a:pt x="505583" y="545910"/>
                </a:cubicBezTo>
                <a:cubicBezTo>
                  <a:pt x="510132" y="532262"/>
                  <a:pt x="512244" y="517543"/>
                  <a:pt x="519230" y="504967"/>
                </a:cubicBezTo>
                <a:cubicBezTo>
                  <a:pt x="535161" y="476290"/>
                  <a:pt x="563447" y="454202"/>
                  <a:pt x="573821" y="423080"/>
                </a:cubicBezTo>
                <a:lnTo>
                  <a:pt x="601117" y="341194"/>
                </a:lnTo>
                <a:cubicBezTo>
                  <a:pt x="605666" y="327546"/>
                  <a:pt x="602795" y="308231"/>
                  <a:pt x="614765" y="300251"/>
                </a:cubicBezTo>
                <a:lnTo>
                  <a:pt x="655708" y="272955"/>
                </a:lnTo>
                <a:cubicBezTo>
                  <a:pt x="641931" y="11191"/>
                  <a:pt x="727185" y="-11566"/>
                  <a:pt x="532878" y="27295"/>
                </a:cubicBezTo>
                <a:cubicBezTo>
                  <a:pt x="500402" y="33790"/>
                  <a:pt x="469189" y="45492"/>
                  <a:pt x="437344" y="54591"/>
                </a:cubicBezTo>
                <a:cubicBezTo>
                  <a:pt x="323613" y="45492"/>
                  <a:pt x="209639" y="39035"/>
                  <a:pt x="96150" y="27295"/>
                </a:cubicBezTo>
                <a:cubicBezTo>
                  <a:pt x="-46437" y="12545"/>
                  <a:pt x="16537" y="4549"/>
                  <a:pt x="615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Szabadkézi sokszög 19"/>
          <p:cNvSpPr/>
          <p:nvPr/>
        </p:nvSpPr>
        <p:spPr>
          <a:xfrm>
            <a:off x="1972101" y="5950424"/>
            <a:ext cx="218364" cy="518615"/>
          </a:xfrm>
          <a:custGeom>
            <a:avLst/>
            <a:gdLst>
              <a:gd name="connsiteX0" fmla="*/ 177421 w 218364"/>
              <a:gd name="connsiteY0" fmla="*/ 0 h 518615"/>
              <a:gd name="connsiteX1" fmla="*/ 150125 w 218364"/>
              <a:gd name="connsiteY1" fmla="*/ 68239 h 518615"/>
              <a:gd name="connsiteX2" fmla="*/ 136477 w 218364"/>
              <a:gd name="connsiteY2" fmla="*/ 122830 h 518615"/>
              <a:gd name="connsiteX3" fmla="*/ 95534 w 218364"/>
              <a:gd name="connsiteY3" fmla="*/ 136478 h 518615"/>
              <a:gd name="connsiteX4" fmla="*/ 54591 w 218364"/>
              <a:gd name="connsiteY4" fmla="*/ 177421 h 518615"/>
              <a:gd name="connsiteX5" fmla="*/ 13648 w 218364"/>
              <a:gd name="connsiteY5" fmla="*/ 191069 h 518615"/>
              <a:gd name="connsiteX6" fmla="*/ 0 w 218364"/>
              <a:gd name="connsiteY6" fmla="*/ 300251 h 518615"/>
              <a:gd name="connsiteX7" fmla="*/ 68239 w 218364"/>
              <a:gd name="connsiteY7" fmla="*/ 504967 h 518615"/>
              <a:gd name="connsiteX8" fmla="*/ 109182 w 218364"/>
              <a:gd name="connsiteY8" fmla="*/ 518615 h 518615"/>
              <a:gd name="connsiteX9" fmla="*/ 191068 w 218364"/>
              <a:gd name="connsiteY9" fmla="*/ 477672 h 518615"/>
              <a:gd name="connsiteX10" fmla="*/ 218364 w 218364"/>
              <a:gd name="connsiteY10" fmla="*/ 436729 h 518615"/>
              <a:gd name="connsiteX11" fmla="*/ 204716 w 218364"/>
              <a:gd name="connsiteY11" fmla="*/ 245660 h 518615"/>
              <a:gd name="connsiteX12" fmla="*/ 177421 w 218364"/>
              <a:gd name="connsiteY12" fmla="*/ 204717 h 518615"/>
              <a:gd name="connsiteX13" fmla="*/ 109182 w 218364"/>
              <a:gd name="connsiteY13" fmla="*/ 122830 h 518615"/>
              <a:gd name="connsiteX14" fmla="*/ 122830 w 218364"/>
              <a:gd name="connsiteY14" fmla="*/ 95535 h 51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8364" h="518615">
                <a:moveTo>
                  <a:pt x="177421" y="0"/>
                </a:moveTo>
                <a:cubicBezTo>
                  <a:pt x="168322" y="22746"/>
                  <a:pt x="157872" y="44998"/>
                  <a:pt x="150125" y="68239"/>
                </a:cubicBezTo>
                <a:cubicBezTo>
                  <a:pt x="144193" y="86033"/>
                  <a:pt x="148194" y="108183"/>
                  <a:pt x="136477" y="122830"/>
                </a:cubicBezTo>
                <a:cubicBezTo>
                  <a:pt x="127490" y="134064"/>
                  <a:pt x="109182" y="131929"/>
                  <a:pt x="95534" y="136478"/>
                </a:cubicBezTo>
                <a:cubicBezTo>
                  <a:pt x="81886" y="150126"/>
                  <a:pt x="70650" y="166715"/>
                  <a:pt x="54591" y="177421"/>
                </a:cubicBezTo>
                <a:cubicBezTo>
                  <a:pt x="42621" y="185401"/>
                  <a:pt x="19491" y="177923"/>
                  <a:pt x="13648" y="191069"/>
                </a:cubicBezTo>
                <a:cubicBezTo>
                  <a:pt x="-1248" y="224585"/>
                  <a:pt x="4549" y="263857"/>
                  <a:pt x="0" y="300251"/>
                </a:cubicBezTo>
                <a:cubicBezTo>
                  <a:pt x="20596" y="434130"/>
                  <a:pt x="-19972" y="460862"/>
                  <a:pt x="68239" y="504967"/>
                </a:cubicBezTo>
                <a:cubicBezTo>
                  <a:pt x="81106" y="511401"/>
                  <a:pt x="95534" y="514066"/>
                  <a:pt x="109182" y="518615"/>
                </a:cubicBezTo>
                <a:cubicBezTo>
                  <a:pt x="142481" y="507515"/>
                  <a:pt x="164612" y="504128"/>
                  <a:pt x="191068" y="477672"/>
                </a:cubicBezTo>
                <a:cubicBezTo>
                  <a:pt x="202666" y="466074"/>
                  <a:pt x="209265" y="450377"/>
                  <a:pt x="218364" y="436729"/>
                </a:cubicBezTo>
                <a:cubicBezTo>
                  <a:pt x="213815" y="373039"/>
                  <a:pt x="215812" y="308540"/>
                  <a:pt x="204716" y="245660"/>
                </a:cubicBezTo>
                <a:cubicBezTo>
                  <a:pt x="201866" y="229507"/>
                  <a:pt x="187922" y="217318"/>
                  <a:pt x="177421" y="204717"/>
                </a:cubicBezTo>
                <a:cubicBezTo>
                  <a:pt x="163300" y="187772"/>
                  <a:pt x="114532" y="149581"/>
                  <a:pt x="109182" y="122830"/>
                </a:cubicBezTo>
                <a:cubicBezTo>
                  <a:pt x="107187" y="112855"/>
                  <a:pt x="118281" y="104633"/>
                  <a:pt x="122830" y="95535"/>
                </a:cubicBezTo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2" name="Egyenes összekötő 21"/>
          <p:cNvCxnSpPr>
            <a:stCxn id="20" idx="8"/>
          </p:cNvCxnSpPr>
          <p:nvPr/>
        </p:nvCxnSpPr>
        <p:spPr>
          <a:xfrm flipH="1">
            <a:off x="2072753" y="6469039"/>
            <a:ext cx="8530" cy="3889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zövegdoboz 22"/>
          <p:cNvSpPr txBox="1"/>
          <p:nvPr/>
        </p:nvSpPr>
        <p:spPr>
          <a:xfrm>
            <a:off x="5104263" y="491319"/>
            <a:ext cx="3466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V=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β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* V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0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* T 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[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β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]= 1/</a:t>
            </a:r>
            <a:r>
              <a:rPr lang="hu-HU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168038" y="180975"/>
            <a:ext cx="327262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2800" dirty="0"/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252602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33350" y="142875"/>
            <a:ext cx="120586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 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3cm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						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V= 3 * 20 * 4 * 10-3= 0.24 cm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3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T= 20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					V=?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β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4 *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10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-3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1/</a:t>
            </a:r>
            <a:r>
              <a:rPr lang="hu-HU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					V= V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0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+V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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=?						V= 3+0.24= 3.24cm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3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</a:p>
        </p:txBody>
      </p:sp>
      <p:cxnSp>
        <p:nvCxnSpPr>
          <p:cNvPr id="4" name="Egyenes összekötő 3"/>
          <p:cNvCxnSpPr/>
          <p:nvPr/>
        </p:nvCxnSpPr>
        <p:spPr>
          <a:xfrm>
            <a:off x="190500" y="1304925"/>
            <a:ext cx="19621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zövegdoboz 2"/>
          <p:cNvSpPr txBox="1"/>
          <p:nvPr/>
        </p:nvSpPr>
        <p:spPr>
          <a:xfrm>
            <a:off x="190500" y="2370221"/>
            <a:ext cx="117568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</a:t>
            </a:r>
          </a:p>
          <a:p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3 * 10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1/</a:t>
            </a:r>
            <a:r>
              <a:rPr lang="hu-HU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Szeretném, hogy a térfogata 20%-al megnövekedjen!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T=?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V=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β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* V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0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* T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V=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</a:t>
            </a:r>
            <a:r>
              <a:rPr lang="hu-HU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-nak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a 20%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V=V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0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* 0.2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0.2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* V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0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 3 * 10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-3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* V0 * T            /:V</a:t>
            </a:r>
            <a:r>
              <a:rPr lang="hu-HU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0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/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0.2= 3 * 10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-3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* T                              /:3 * 10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-3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/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</a:b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66.67</a:t>
            </a:r>
            <a:r>
              <a:rPr lang="hu-H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C=T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5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548</Words>
  <Application>Microsoft Office PowerPoint</Application>
  <PresentationFormat>Szélesvásznú</PresentationFormat>
  <Paragraphs>272</Paragraphs>
  <Slides>28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Wingdings 3</vt:lpstr>
      <vt:lpstr>Office-téma</vt:lpstr>
      <vt:lpstr>Hőtan</vt:lpstr>
      <vt:lpstr>Linerális hő tágulás</vt:lpstr>
      <vt:lpstr>PowerPoint bemutató</vt:lpstr>
      <vt:lpstr>PowerPoint bemutató</vt:lpstr>
      <vt:lpstr>PowerPoint bemutató</vt:lpstr>
      <vt:lpstr>PowerPoint bemutató</vt:lpstr>
      <vt:lpstr>Folyadékok hőtágulása</vt:lpstr>
      <vt:lpstr>PowerPoint bemutató</vt:lpstr>
      <vt:lpstr>PowerPoint bemutató</vt:lpstr>
      <vt:lpstr>Gázok hőtágulása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Hőtan</dc:title>
  <dc:creator>Dominik</dc:creator>
  <cp:lastModifiedBy>Dominik</cp:lastModifiedBy>
  <cp:revision>57</cp:revision>
  <dcterms:created xsi:type="dcterms:W3CDTF">2015-04-22T16:03:00Z</dcterms:created>
  <dcterms:modified xsi:type="dcterms:W3CDTF">2015-04-27T13:17:09Z</dcterms:modified>
</cp:coreProperties>
</file>